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1" r:id="rId4"/>
    <p:sldId id="273" r:id="rId5"/>
    <p:sldId id="259" r:id="rId6"/>
    <p:sldId id="277" r:id="rId7"/>
    <p:sldId id="274" r:id="rId8"/>
    <p:sldId id="260" r:id="rId9"/>
    <p:sldId id="272" r:id="rId10"/>
    <p:sldId id="279" r:id="rId11"/>
    <p:sldId id="264" r:id="rId12"/>
    <p:sldId id="278" r:id="rId13"/>
    <p:sldId id="265" r:id="rId14"/>
    <p:sldId id="280" r:id="rId15"/>
    <p:sldId id="283" r:id="rId16"/>
    <p:sldId id="284" r:id="rId17"/>
    <p:sldId id="276" r:id="rId18"/>
    <p:sldId id="275" r:id="rId19"/>
    <p:sldId id="281" r:id="rId20"/>
    <p:sldId id="285" r:id="rId21"/>
    <p:sldId id="266" r:id="rId22"/>
    <p:sldId id="268" r:id="rId23"/>
    <p:sldId id="269" r:id="rId24"/>
    <p:sldId id="267"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800" autoAdjust="0"/>
  </p:normalViewPr>
  <p:slideViewPr>
    <p:cSldViewPr snapToGrid="0" showGuides="1">
      <p:cViewPr varScale="1">
        <p:scale>
          <a:sx n="45" d="100"/>
          <a:sy n="45" d="100"/>
        </p:scale>
        <p:origin x="957" y="41"/>
      </p:cViewPr>
      <p:guideLst/>
    </p:cSldViewPr>
  </p:slideViewPr>
  <p:notesTextViewPr>
    <p:cViewPr>
      <p:scale>
        <a:sx n="66" d="100"/>
        <a:sy n="66" d="100"/>
      </p:scale>
      <p:origin x="0" y="0"/>
    </p:cViewPr>
  </p:notesTextViewPr>
  <p:sorterViewPr>
    <p:cViewPr>
      <p:scale>
        <a:sx n="100" d="100"/>
        <a:sy n="100" d="100"/>
      </p:scale>
      <p:origin x="0" y="-123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0607E-6239-4909-B47F-D162D3BD5099}" type="datetimeFigureOut">
              <a:rPr lang="en-US" smtClean="0"/>
              <a:t>4/29/2016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BF2C6-DB3C-4E7C-B910-072CFC0FBEEE}" type="slidenum">
              <a:rPr lang="en-US" smtClean="0"/>
              <a:t>‹#›</a:t>
            </a:fld>
            <a:endParaRPr lang="en-US"/>
          </a:p>
        </p:txBody>
      </p:sp>
    </p:spTree>
    <p:extLst>
      <p:ext uri="{BB962C8B-B14F-4D97-AF65-F5344CB8AC3E}">
        <p14:creationId xmlns:p14="http://schemas.microsoft.com/office/powerpoint/2010/main" val="377509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picked this paper because </a:t>
            </a:r>
            <a:r>
              <a:rPr lang="en-US" baseline="0" dirty="0" smtClean="0"/>
              <a:t>I hoped that everyone in the group can get something out of it. Please feel free to jump in as I’m bound to make mistakes in trying to piece together the how and the why.</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a:t>
            </a:fld>
            <a:endParaRPr lang="en-US"/>
          </a:p>
        </p:txBody>
      </p:sp>
    </p:spTree>
    <p:extLst>
      <p:ext uri="{BB962C8B-B14F-4D97-AF65-F5344CB8AC3E}">
        <p14:creationId xmlns:p14="http://schemas.microsoft.com/office/powerpoint/2010/main" val="234733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authors</a:t>
            </a:r>
            <a:r>
              <a:rPr lang="en-US" baseline="0" dirty="0" smtClean="0"/>
              <a:t> have shown that VIP neurons respond to specifically to this light blast and that VIP neurons are the ones to hone in on, but what type of genes are enriched?</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10</a:t>
            </a:fld>
            <a:endParaRPr lang="en-US"/>
          </a:p>
        </p:txBody>
      </p:sp>
    </p:spTree>
    <p:extLst>
      <p:ext uri="{BB962C8B-B14F-4D97-AF65-F5344CB8AC3E}">
        <p14:creationId xmlns:p14="http://schemas.microsoft.com/office/powerpoint/2010/main" val="1087110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Fig2 a</a:t>
            </a:r>
            <a:r>
              <a:rPr lang="en-US" sz="1200" b="0" i="0" kern="1200" dirty="0" smtClean="0">
                <a:solidFill>
                  <a:schemeClr val="tx1"/>
                </a:solidFill>
                <a:effectLst/>
                <a:latin typeface="+mn-lt"/>
                <a:ea typeface="+mn-ea"/>
                <a:cs typeface="+mn-cs"/>
              </a:rPr>
              <a:t>, Heat map of all experience-regulated genes across all stimulus intervals. How to read this </a:t>
            </a:r>
            <a:r>
              <a:rPr lang="en-US" sz="1200" b="0" i="0" kern="1200" dirty="0" err="1" smtClean="0">
                <a:solidFill>
                  <a:schemeClr val="tx1"/>
                </a:solidFill>
                <a:effectLst/>
                <a:latin typeface="+mn-lt"/>
                <a:ea typeface="+mn-ea"/>
                <a:cs typeface="+mn-cs"/>
              </a:rPr>
              <a:t>heatmap</a:t>
            </a:r>
            <a:r>
              <a:rPr lang="en-US" sz="1200" b="0" i="0" kern="1200" dirty="0" smtClean="0">
                <a:solidFill>
                  <a:schemeClr val="tx1"/>
                </a:solidFill>
                <a:effectLst/>
                <a:latin typeface="+mn-lt"/>
                <a:ea typeface="+mn-ea"/>
                <a:cs typeface="+mn-cs"/>
              </a:rPr>
              <a:t>? Each pixel represents fold-change expression comparison </a:t>
            </a:r>
            <a:r>
              <a:rPr lang="en-US" sz="1200" b="0" i="0" kern="1200" dirty="0" err="1" smtClean="0">
                <a:solidFill>
                  <a:schemeClr val="tx1"/>
                </a:solidFill>
                <a:effectLst/>
                <a:latin typeface="+mn-lt"/>
                <a:ea typeface="+mn-ea"/>
                <a:cs typeface="+mn-cs"/>
              </a:rPr>
              <a:t>bw</a:t>
            </a:r>
            <a:r>
              <a:rPr lang="en-US" sz="1200" b="0" i="0" kern="1200" baseline="0" dirty="0" smtClean="0">
                <a:solidFill>
                  <a:schemeClr val="tx1"/>
                </a:solidFill>
                <a:effectLst/>
                <a:latin typeface="+mn-lt"/>
                <a:ea typeface="+mn-ea"/>
                <a:cs typeface="+mn-cs"/>
              </a:rPr>
              <a:t> input </a:t>
            </a:r>
            <a:r>
              <a:rPr lang="en-US" sz="1200" b="0" i="0" kern="1200" baseline="0" dirty="0" err="1" smtClean="0">
                <a:solidFill>
                  <a:schemeClr val="tx1"/>
                </a:solidFill>
                <a:effectLst/>
                <a:latin typeface="+mn-lt"/>
                <a:ea typeface="+mn-ea"/>
                <a:cs typeface="+mn-cs"/>
              </a:rPr>
              <a:t>creline</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timepoint</a:t>
            </a:r>
            <a:r>
              <a:rPr lang="en-US" sz="1200" b="0" i="0" kern="1200" baseline="0" dirty="0" smtClean="0">
                <a:solidFill>
                  <a:schemeClr val="tx1"/>
                </a:solidFill>
                <a:effectLst/>
                <a:latin typeface="+mn-lt"/>
                <a:ea typeface="+mn-ea"/>
                <a:cs typeface="+mn-cs"/>
              </a:rPr>
              <a:t> at top vs experience regulated genes on left (from Fig1f). Red = increase, white = no change, gray = not expressed, blue = reduced. From this table, 4 sub-sections with an increase the overlap of genes co-regulated by cell type beginning with all lines, then a single </a:t>
            </a:r>
            <a:r>
              <a:rPr lang="en-US" sz="1200" b="0" i="0" kern="1200" baseline="0" dirty="0" err="1" smtClean="0">
                <a:solidFill>
                  <a:schemeClr val="tx1"/>
                </a:solidFill>
                <a:effectLst/>
                <a:latin typeface="+mn-lt"/>
                <a:ea typeface="+mn-ea"/>
                <a:cs typeface="+mn-cs"/>
              </a:rPr>
              <a:t>creline</a:t>
            </a:r>
            <a:r>
              <a:rPr lang="en-US" sz="1200" b="0" i="0" kern="1200" baseline="0" dirty="0" smtClean="0">
                <a:solidFill>
                  <a:schemeClr val="tx1"/>
                </a:solidFill>
                <a:effectLst/>
                <a:latin typeface="+mn-lt"/>
                <a:ea typeface="+mn-ea"/>
                <a:cs typeface="+mn-cs"/>
              </a:rPr>
              <a:t>, then overlapping two, then overlapping 3. I thought this was cool.</a:t>
            </a:r>
          </a:p>
          <a:p>
            <a:r>
              <a:rPr lang="en-US" sz="1200" b="0" i="0" kern="1200" baseline="0" dirty="0" smtClean="0">
                <a:solidFill>
                  <a:schemeClr val="tx1"/>
                </a:solidFill>
                <a:effectLst/>
                <a:latin typeface="+mn-lt"/>
                <a:ea typeface="+mn-ea"/>
                <a:cs typeface="+mn-cs"/>
              </a:rPr>
              <a:t>[press]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They asked, now what? Used GO analysis and found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secreted factors highly expressed by VIP and pyramidal</a:t>
            </a:r>
            <a:r>
              <a:rPr lang="en-US" sz="1200" b="0" i="0" kern="1200" baseline="0" dirty="0" smtClean="0">
                <a:solidFill>
                  <a:schemeClr val="tx1"/>
                </a:solidFill>
                <a:effectLst/>
                <a:latin typeface="+mn-lt"/>
                <a:ea typeface="+mn-ea"/>
                <a:cs typeface="+mn-cs"/>
              </a:rPr>
              <a:t> neurons. Anything interesting there? BDNF! GO seems like black magic to me… Has anyone used this? Seem plausible?</a:t>
            </a:r>
          </a:p>
          <a:p>
            <a:r>
              <a:rPr lang="en-US" sz="1200" b="0" i="0" kern="1200" dirty="0" smtClean="0">
                <a:solidFill>
                  <a:schemeClr val="tx1"/>
                </a:solidFill>
                <a:effectLst/>
                <a:latin typeface="+mn-lt"/>
                <a:ea typeface="+mn-ea"/>
                <a:cs typeface="+mn-cs"/>
              </a:rPr>
              <a:t>[press]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Verified their sequencing results from purified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method with double FISH</a:t>
            </a:r>
            <a:r>
              <a:rPr lang="en-US" sz="1200" b="0" i="0" kern="1200" baseline="0" dirty="0" smtClean="0">
                <a:solidFill>
                  <a:schemeClr val="tx1"/>
                </a:solidFill>
                <a:effectLst/>
                <a:latin typeface="+mn-lt"/>
                <a:ea typeface="+mn-ea"/>
                <a:cs typeface="+mn-cs"/>
              </a:rPr>
              <a:t> of</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Vip</a:t>
            </a:r>
            <a:r>
              <a:rPr lang="en-US" sz="1200" b="0" i="0" kern="1200" dirty="0" smtClean="0">
                <a:solidFill>
                  <a:schemeClr val="tx1"/>
                </a:solidFill>
                <a:effectLst/>
                <a:latin typeface="+mn-lt"/>
                <a:ea typeface="+mn-ea"/>
                <a:cs typeface="+mn-cs"/>
              </a:rPr>
              <a:t> directly in mouse visual cortex.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f</a:t>
            </a:r>
            <a:r>
              <a:rPr lang="en-US" sz="1200" b="0" i="0" kern="1200" dirty="0" smtClean="0">
                <a:solidFill>
                  <a:schemeClr val="tx1"/>
                </a:solidFill>
                <a:effectLst/>
                <a:latin typeface="+mn-lt"/>
                <a:ea typeface="+mn-ea"/>
                <a:cs typeface="+mn-cs"/>
              </a:rPr>
              <a:t>, Quantification of FISH staining for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Crh</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Prok2</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f</a:t>
            </a:r>
            <a:r>
              <a:rPr lang="en-US" sz="1200" b="0" i="0" kern="1200" dirty="0" smtClean="0">
                <a:solidFill>
                  <a:schemeClr val="tx1"/>
                </a:solidFill>
                <a:effectLst/>
                <a:latin typeface="+mn-lt"/>
                <a:ea typeface="+mn-ea"/>
                <a:cs typeface="+mn-cs"/>
              </a:rPr>
              <a:t>) and inhibitory markers in visual cortices of dark-housed/light-exposed mice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 3, bars represent </a:t>
            </a:r>
            <a:r>
              <a:rPr lang="en-US" sz="1200" b="0" i="0" kern="1200" dirty="0" err="1" smtClean="0">
                <a:solidFill>
                  <a:schemeClr val="tx1"/>
                </a:solidFill>
                <a:effectLst/>
                <a:latin typeface="+mn-lt"/>
                <a:ea typeface="+mn-ea"/>
                <a:cs typeface="+mn-cs"/>
              </a:rPr>
              <a:t>s.e.m</a:t>
            </a:r>
            <a:r>
              <a:rPr lang="en-US" sz="1200" b="0" i="0" kern="1200" dirty="0" smtClean="0">
                <a:solidFill>
                  <a:schemeClr val="tx1"/>
                </a:solidFill>
                <a:effectLst/>
                <a:latin typeface="+mn-lt"/>
                <a:ea typeface="+mn-ea"/>
                <a:cs typeface="+mn-cs"/>
              </a:rPr>
              <a:t>.). GOI, gene of interest. Everything</a:t>
            </a:r>
            <a:r>
              <a:rPr lang="en-US" sz="1200" b="0" i="0" kern="1200" baseline="0" dirty="0" smtClean="0">
                <a:solidFill>
                  <a:schemeClr val="tx1"/>
                </a:solidFill>
                <a:effectLst/>
                <a:latin typeface="+mn-lt"/>
                <a:ea typeface="+mn-ea"/>
                <a:cs typeface="+mn-cs"/>
              </a:rPr>
              <a:t> expected here.</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11</a:t>
            </a:fld>
            <a:endParaRPr lang="en-US"/>
          </a:p>
        </p:txBody>
      </p:sp>
    </p:spTree>
    <p:extLst>
      <p:ext uri="{BB962C8B-B14F-4D97-AF65-F5344CB8AC3E}">
        <p14:creationId xmlns:p14="http://schemas.microsoft.com/office/powerpoint/2010/main" val="270518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Ok, so authors</a:t>
            </a:r>
            <a:r>
              <a:rPr lang="en-US" b="0" baseline="0" dirty="0" smtClean="0"/>
              <a:t> have shown that </a:t>
            </a:r>
            <a:r>
              <a:rPr lang="en-US" sz="1200" b="0" i="0" kern="1200" dirty="0" smtClean="0">
                <a:solidFill>
                  <a:schemeClr val="tx1"/>
                </a:solidFill>
                <a:effectLst/>
                <a:latin typeface="+mn-lt"/>
                <a:ea typeface="+mn-ea"/>
                <a:cs typeface="+mn-cs"/>
              </a:rPr>
              <a:t> IGF1 is an experience-induced and cell-type-specific secreted factor in VIP neurons. Now what is IGF1 doing up there</a:t>
            </a:r>
            <a:r>
              <a:rPr lang="en-US" sz="1200" b="0" i="0" kern="1200" baseline="0" dirty="0" smtClean="0">
                <a:solidFill>
                  <a:schemeClr val="tx1"/>
                </a:solidFill>
                <a:effectLst/>
                <a:latin typeface="+mn-lt"/>
                <a:ea typeface="+mn-ea"/>
                <a:cs typeface="+mn-cs"/>
              </a:rPr>
              <a:t> and so late in development?</a:t>
            </a:r>
            <a:endParaRPr lang="en-US" b="0" dirty="0"/>
          </a:p>
        </p:txBody>
      </p:sp>
      <p:sp>
        <p:nvSpPr>
          <p:cNvPr id="4" name="Slide Number Placeholder 3"/>
          <p:cNvSpPr>
            <a:spLocks noGrp="1"/>
          </p:cNvSpPr>
          <p:nvPr>
            <p:ph type="sldNum" sz="quarter" idx="10"/>
          </p:nvPr>
        </p:nvSpPr>
        <p:spPr/>
        <p:txBody>
          <a:bodyPr/>
          <a:lstStyle/>
          <a:p>
            <a:fld id="{9B6BF2C6-DB3C-4E7C-B910-072CFC0FBEEE}" type="slidenum">
              <a:rPr lang="en-US" smtClean="0"/>
              <a:t>12</a:t>
            </a:fld>
            <a:endParaRPr lang="en-US"/>
          </a:p>
        </p:txBody>
      </p:sp>
    </p:spTree>
    <p:extLst>
      <p:ext uri="{BB962C8B-B14F-4D97-AF65-F5344CB8AC3E}">
        <p14:creationId xmlns:p14="http://schemas.microsoft.com/office/powerpoint/2010/main" val="185639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Fig3 a</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To test whether VIP neuron-derived IGF1 affects excitatory and/or inhibitory inputs to VIP neurons, first</a:t>
            </a:r>
            <a:r>
              <a:rPr lang="en-US" sz="1200" b="0" i="0" kern="1200" baseline="0" dirty="0" smtClean="0">
                <a:solidFill>
                  <a:schemeClr val="tx1"/>
                </a:solidFill>
                <a:effectLst/>
                <a:latin typeface="+mn-lt"/>
                <a:ea typeface="+mn-ea"/>
                <a:cs typeface="+mn-cs"/>
              </a:rPr>
              <a:t> they used </a:t>
            </a:r>
            <a:r>
              <a:rPr lang="en-US" sz="1200" b="0" i="0" kern="1200" dirty="0" smtClean="0">
                <a:solidFill>
                  <a:schemeClr val="tx1"/>
                </a:solidFill>
                <a:effectLst/>
                <a:latin typeface="+mn-lt"/>
                <a:ea typeface="+mn-ea"/>
                <a:cs typeface="+mn-cs"/>
              </a:rPr>
              <a:t>that conditional deletion of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in all VIP neurons (crossed VIP-</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to IFG1floxed het)</a:t>
            </a:r>
            <a:r>
              <a:rPr lang="en-US" sz="1200" b="0" i="0" kern="1200" baseline="0" dirty="0" smtClean="0">
                <a:solidFill>
                  <a:schemeClr val="tx1"/>
                </a:solidFill>
                <a:effectLst/>
                <a:latin typeface="+mn-lt"/>
                <a:ea typeface="+mn-ea"/>
                <a:cs typeface="+mn-cs"/>
              </a:rPr>
              <a:t> so half was much IGF1</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R</a:t>
            </a:r>
            <a:r>
              <a:rPr lang="en-US" sz="1200" b="0" i="0" kern="1200" dirty="0" smtClean="0">
                <a:solidFill>
                  <a:schemeClr val="tx1"/>
                </a:solidFill>
                <a:effectLst/>
                <a:latin typeface="+mn-lt"/>
                <a:ea typeface="+mn-ea"/>
                <a:cs typeface="+mn-cs"/>
              </a:rPr>
              <a:t>ecorded miniature inhibitory and excitatory postsynaptic currents in</a:t>
            </a:r>
            <a:r>
              <a:rPr lang="en-US" sz="1200" b="0" i="0" kern="1200" baseline="0" dirty="0" smtClean="0">
                <a:solidFill>
                  <a:schemeClr val="tx1"/>
                </a:solidFill>
                <a:effectLst/>
                <a:latin typeface="+mn-lt"/>
                <a:ea typeface="+mn-ea"/>
                <a:cs typeface="+mn-cs"/>
              </a:rPr>
              <a:t> VIP neurons </a:t>
            </a:r>
            <a:r>
              <a:rPr lang="en-US" sz="1200" b="0" i="0" kern="1200" dirty="0" smtClean="0">
                <a:solidFill>
                  <a:schemeClr val="tx1"/>
                </a:solidFill>
                <a:effectLst/>
                <a:latin typeface="+mn-lt"/>
                <a:ea typeface="+mn-ea"/>
                <a:cs typeface="+mn-cs"/>
              </a:rPr>
              <a:t>in acute visual cortex slices; found leads to a significant reduction in </a:t>
            </a:r>
            <a:r>
              <a:rPr lang="en-US" sz="1200" b="0" i="0" kern="1200" dirty="0" err="1" smtClean="0">
                <a:solidFill>
                  <a:schemeClr val="tx1"/>
                </a:solidFill>
                <a:effectLst/>
                <a:latin typeface="+mn-lt"/>
                <a:ea typeface="+mn-ea"/>
                <a:cs typeface="+mn-cs"/>
              </a:rPr>
              <a:t>mIPSC</a:t>
            </a:r>
            <a:r>
              <a:rPr lang="en-US" sz="1200" b="0" i="0" kern="1200" dirty="0" smtClean="0">
                <a:solidFill>
                  <a:schemeClr val="tx1"/>
                </a:solidFill>
                <a:effectLst/>
                <a:latin typeface="+mn-lt"/>
                <a:ea typeface="+mn-ea"/>
                <a:cs typeface="+mn-cs"/>
              </a:rPr>
              <a:t> frequency but not amplitude. </a:t>
            </a:r>
          </a:p>
          <a:p>
            <a:r>
              <a:rPr lang="en-US" sz="1200" b="0" i="0" kern="1200" dirty="0" smtClean="0">
                <a:solidFill>
                  <a:schemeClr val="tx1"/>
                </a:solidFill>
                <a:effectLst/>
                <a:latin typeface="+mn-lt"/>
                <a:ea typeface="+mn-ea"/>
                <a:cs typeface="+mn-cs"/>
              </a:rPr>
              <a:t>[press] Next, authors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asked the cell-autonomous role of VIP interneurons,</a:t>
            </a:r>
            <a:r>
              <a:rPr lang="en-US" sz="1200" b="0" i="0" kern="1200" baseline="0" dirty="0" smtClean="0">
                <a:solidFill>
                  <a:schemeClr val="tx1"/>
                </a:solidFill>
                <a:effectLst/>
                <a:latin typeface="+mn-lt"/>
                <a:ea typeface="+mn-ea"/>
                <a:cs typeface="+mn-cs"/>
              </a:rPr>
              <a:t> wanted to find less drastic reduction of IGF1 in VIP neurons. Used virus with </a:t>
            </a:r>
            <a:r>
              <a:rPr lang="en-US" sz="1200" b="0" i="0" kern="1200" baseline="0" dirty="0" err="1" smtClean="0">
                <a:solidFill>
                  <a:schemeClr val="tx1"/>
                </a:solidFill>
                <a:effectLst/>
                <a:latin typeface="+mn-lt"/>
                <a:ea typeface="+mn-ea"/>
                <a:cs typeface="+mn-cs"/>
              </a:rPr>
              <a:t>floxed</a:t>
            </a:r>
            <a:r>
              <a:rPr lang="en-US" sz="1200" b="0" i="0" kern="1200" baseline="0" dirty="0" smtClean="0">
                <a:solidFill>
                  <a:schemeClr val="tx1"/>
                </a:solidFill>
                <a:effectLst/>
                <a:latin typeface="+mn-lt"/>
                <a:ea typeface="+mn-ea"/>
                <a:cs typeface="+mn-cs"/>
              </a:rPr>
              <a:t> shRNA to IGF1 and low infection capacity.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Image of sparsely infected VIP neurons. Red is</a:t>
            </a:r>
            <a:r>
              <a:rPr lang="en-US" sz="1200" b="0" i="0" kern="1200" baseline="0" dirty="0" smtClean="0">
                <a:solidFill>
                  <a:schemeClr val="tx1"/>
                </a:solidFill>
                <a:effectLst/>
                <a:latin typeface="+mn-lt"/>
                <a:ea typeface="+mn-ea"/>
                <a:cs typeface="+mn-cs"/>
              </a:rPr>
              <a:t> the VIP fluorescent marker, green is infection with shRNA. See </a:t>
            </a:r>
            <a:r>
              <a:rPr lang="en-US" sz="1200" b="0" i="0" kern="1200" baseline="0" dirty="0" err="1" smtClean="0">
                <a:solidFill>
                  <a:schemeClr val="tx1"/>
                </a:solidFill>
                <a:effectLst/>
                <a:latin typeface="+mn-lt"/>
                <a:ea typeface="+mn-ea"/>
                <a:cs typeface="+mn-cs"/>
              </a:rPr>
              <a:t>costain</a:t>
            </a:r>
            <a:r>
              <a:rPr lang="en-US" sz="1200" b="0" i="0" kern="1200" baseline="0" dirty="0" smtClean="0">
                <a:solidFill>
                  <a:schemeClr val="tx1"/>
                </a:solidFill>
                <a:effectLst/>
                <a:latin typeface="+mn-lt"/>
                <a:ea typeface="+mn-ea"/>
                <a:cs typeface="+mn-cs"/>
              </a:rPr>
              <a:t>  in lower right panel.</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13</a:t>
            </a:fld>
            <a:endParaRPr lang="en-US"/>
          </a:p>
        </p:txBody>
      </p:sp>
    </p:spTree>
    <p:extLst>
      <p:ext uri="{BB962C8B-B14F-4D97-AF65-F5344CB8AC3E}">
        <p14:creationId xmlns:p14="http://schemas.microsoft.com/office/powerpoint/2010/main" val="2715795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get at this question, authors used Short-hairpin RNAs which are processed by the enzyme, DICER, into small-interfering RNA.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siRNAs are then incorporated into RISC. A helicase within RISC unwinds duplex siRNA allowing its antisense strand to bind mRNA with a high degree of sequence complementarity. An RNase within RISC degrades the target mRNA by cleavage, which results in silenced gene expression and reduced protein production.</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14</a:t>
            </a:fld>
            <a:endParaRPr lang="en-US"/>
          </a:p>
        </p:txBody>
      </p:sp>
    </p:spTree>
    <p:extLst>
      <p:ext uri="{BB962C8B-B14F-4D97-AF65-F5344CB8AC3E}">
        <p14:creationId xmlns:p14="http://schemas.microsoft.com/office/powerpoint/2010/main" val="163527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what did they do with this method? They patched onto VIP neurons (for others see exF6)</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f</a:t>
            </a:r>
            <a:r>
              <a:rPr lang="en-US" sz="1200" b="0"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saw</a:t>
            </a:r>
            <a:r>
              <a:rPr lang="en-US" sz="1200" b="0" i="0" kern="1200" baseline="0" dirty="0" smtClean="0">
                <a:solidFill>
                  <a:schemeClr val="tx1"/>
                </a:solidFill>
                <a:effectLst/>
                <a:latin typeface="+mn-lt"/>
                <a:ea typeface="+mn-ea"/>
                <a:cs typeface="+mn-cs"/>
              </a:rPr>
              <a:t> reduction in </a:t>
            </a:r>
            <a:r>
              <a:rPr lang="en-US" sz="1200" b="0" i="0" kern="1200" baseline="0" dirty="0" err="1" smtClean="0">
                <a:solidFill>
                  <a:schemeClr val="tx1"/>
                </a:solidFill>
                <a:effectLst/>
                <a:latin typeface="+mn-lt"/>
                <a:ea typeface="+mn-ea"/>
                <a:cs typeface="+mn-cs"/>
              </a:rPr>
              <a:t>mIPSC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freq</a:t>
            </a:r>
            <a:r>
              <a:rPr lang="en-US" sz="1200" b="0" i="0" kern="1200" baseline="0" dirty="0" smtClean="0">
                <a:solidFill>
                  <a:schemeClr val="tx1"/>
                </a:solidFill>
                <a:effectLst/>
                <a:latin typeface="+mn-lt"/>
                <a:ea typeface="+mn-ea"/>
                <a:cs typeface="+mn-cs"/>
              </a:rPr>
              <a:t> and amplitude, no change to </a:t>
            </a:r>
            <a:r>
              <a:rPr lang="en-US" sz="1200" b="0" i="0" kern="1200" baseline="0" dirty="0" err="1" smtClean="0">
                <a:solidFill>
                  <a:schemeClr val="tx1"/>
                </a:solidFill>
                <a:effectLst/>
                <a:latin typeface="+mn-lt"/>
                <a:ea typeface="+mn-ea"/>
                <a:cs typeface="+mn-cs"/>
              </a:rPr>
              <a:t>mEPSCs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no change in dendrite arbors using </a:t>
            </a:r>
            <a:r>
              <a:rPr lang="en-US" sz="1200" b="0" i="0" kern="1200" dirty="0" err="1" smtClean="0">
                <a:solidFill>
                  <a:schemeClr val="tx1"/>
                </a:solidFill>
                <a:effectLst/>
                <a:latin typeface="+mn-lt"/>
                <a:ea typeface="+mn-ea"/>
                <a:cs typeface="+mn-cs"/>
              </a:rPr>
              <a:t>Sholl</a:t>
            </a:r>
            <a:r>
              <a:rPr lang="en-US" sz="1200" b="0" i="0" kern="1200" dirty="0" smtClean="0">
                <a:solidFill>
                  <a:schemeClr val="tx1"/>
                </a:solidFill>
                <a:effectLst/>
                <a:latin typeface="+mn-lt"/>
                <a:ea typeface="+mn-ea"/>
                <a:cs typeface="+mn-cs"/>
              </a:rPr>
              <a:t> analyses of VIP neurons infected with control or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shRNA. </a:t>
            </a:r>
          </a:p>
          <a:p>
            <a:r>
              <a:rPr lang="en-US" sz="1200" b="0" i="0" kern="1200" dirty="0" smtClean="0">
                <a:solidFill>
                  <a:schemeClr val="tx1"/>
                </a:solidFill>
                <a:effectLst/>
                <a:latin typeface="+mn-lt"/>
                <a:ea typeface="+mn-ea"/>
                <a:cs typeface="+mn-cs"/>
              </a:rPr>
              <a:t>[press] Asked</a:t>
            </a:r>
            <a:r>
              <a:rPr lang="en-US" sz="1200" b="0" i="0" kern="1200" baseline="0" dirty="0" smtClean="0">
                <a:solidFill>
                  <a:schemeClr val="tx1"/>
                </a:solidFill>
                <a:effectLst/>
                <a:latin typeface="+mn-lt"/>
                <a:ea typeface="+mn-ea"/>
                <a:cs typeface="+mn-cs"/>
              </a:rPr>
              <a:t> what’s the effect of overexpression of IGF1 in VIP neurons</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15</a:t>
            </a:fld>
            <a:endParaRPr lang="en-US"/>
          </a:p>
        </p:txBody>
      </p:sp>
    </p:spTree>
    <p:extLst>
      <p:ext uri="{BB962C8B-B14F-4D97-AF65-F5344CB8AC3E}">
        <p14:creationId xmlns:p14="http://schemas.microsoft.com/office/powerpoint/2010/main" val="285854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a:t>
            </a:r>
            <a:r>
              <a:rPr lang="en-US" sz="1200" b="0" i="0" kern="1200" baseline="0" dirty="0" smtClean="0">
                <a:solidFill>
                  <a:schemeClr val="tx1"/>
                </a:solidFill>
                <a:effectLst/>
                <a:latin typeface="+mn-lt"/>
                <a:ea typeface="+mn-ea"/>
                <a:cs typeface="+mn-cs"/>
              </a:rPr>
              <a:t> about overexpression of IGF1 in VIP neurons? </a:t>
            </a:r>
            <a:r>
              <a:rPr lang="en-US" sz="1200" b="1" i="0"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example picture of IGF1 in VIP-neurons.  </a:t>
            </a:r>
            <a:r>
              <a:rPr lang="en-US" sz="1200" b="1" i="0" kern="1200" dirty="0" smtClean="0">
                <a:solidFill>
                  <a:schemeClr val="tx1"/>
                </a:solidFill>
                <a:effectLst/>
                <a:latin typeface="+mn-lt"/>
                <a:ea typeface="+mn-ea"/>
                <a:cs typeface="+mn-cs"/>
              </a:rPr>
              <a:t>l</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o</a:t>
            </a:r>
            <a:r>
              <a:rPr lang="en-US" sz="1200" b="0" i="0" kern="1200" dirty="0" smtClean="0">
                <a:solidFill>
                  <a:schemeClr val="tx1"/>
                </a:solidFill>
                <a:effectLst/>
                <a:latin typeface="+mn-lt"/>
                <a:ea typeface="+mn-ea"/>
                <a:cs typeface="+mn-cs"/>
              </a:rPr>
              <a:t>, saw</a:t>
            </a:r>
            <a:r>
              <a:rPr lang="en-US" sz="1200" b="0" i="0" kern="1200" baseline="0" dirty="0" smtClean="0">
                <a:solidFill>
                  <a:schemeClr val="tx1"/>
                </a:solidFill>
                <a:effectLst/>
                <a:latin typeface="+mn-lt"/>
                <a:ea typeface="+mn-ea"/>
                <a:cs typeface="+mn-cs"/>
              </a:rPr>
              <a:t> increased </a:t>
            </a:r>
            <a:r>
              <a:rPr lang="en-US" sz="1200" b="0" i="0" kern="1200" baseline="0" dirty="0" err="1" smtClean="0">
                <a:solidFill>
                  <a:schemeClr val="tx1"/>
                </a:solidFill>
                <a:effectLst/>
                <a:latin typeface="+mn-lt"/>
                <a:ea typeface="+mn-ea"/>
                <a:cs typeface="+mn-cs"/>
              </a:rPr>
              <a:t>mIPSC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freq</a:t>
            </a:r>
            <a:r>
              <a:rPr lang="en-US" sz="1200" b="0" i="0" kern="1200" baseline="0" dirty="0" smtClean="0">
                <a:solidFill>
                  <a:schemeClr val="tx1"/>
                </a:solidFill>
                <a:effectLst/>
                <a:latin typeface="+mn-lt"/>
                <a:ea typeface="+mn-ea"/>
                <a:cs typeface="+mn-cs"/>
              </a:rPr>
              <a:t> and amp, no change to </a:t>
            </a:r>
            <a:r>
              <a:rPr lang="en-US" sz="1200" b="0" i="0" kern="1200" baseline="0" dirty="0" err="1" smtClean="0">
                <a:solidFill>
                  <a:schemeClr val="tx1"/>
                </a:solidFill>
                <a:effectLst/>
                <a:latin typeface="+mn-lt"/>
                <a:ea typeface="+mn-ea"/>
                <a:cs typeface="+mn-cs"/>
              </a:rPr>
              <a:t>mEPSCs</a:t>
            </a:r>
            <a:r>
              <a:rPr lang="en-US" sz="1200" b="0" i="0" kern="1200" baseline="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16</a:t>
            </a:fld>
            <a:endParaRPr lang="en-US"/>
          </a:p>
        </p:txBody>
      </p:sp>
    </p:spTree>
    <p:extLst>
      <p:ext uri="{BB962C8B-B14F-4D97-AF65-F5344CB8AC3E}">
        <p14:creationId xmlns:p14="http://schemas.microsoft.com/office/powerpoint/2010/main" val="118616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So author</a:t>
            </a:r>
            <a:r>
              <a:rPr lang="en-US" b="0" baseline="0" dirty="0" smtClean="0"/>
              <a:t>s have shown that </a:t>
            </a:r>
            <a:r>
              <a:rPr lang="en-US" sz="1200" b="0" i="0" kern="1200" dirty="0" smtClean="0">
                <a:solidFill>
                  <a:schemeClr val="tx1"/>
                </a:solidFill>
                <a:effectLst/>
                <a:latin typeface="+mn-lt"/>
                <a:ea typeface="+mn-ea"/>
                <a:cs typeface="+mn-cs"/>
              </a:rPr>
              <a:t>IGF1 promotes inhibitory inputs to VIP neurons in a cell-autonomous manner, but what is it doing to the functioning and intact brain?</a:t>
            </a:r>
            <a:endParaRPr lang="en-US" b="0" dirty="0"/>
          </a:p>
        </p:txBody>
      </p:sp>
      <p:sp>
        <p:nvSpPr>
          <p:cNvPr id="4" name="Slide Number Placeholder 3"/>
          <p:cNvSpPr>
            <a:spLocks noGrp="1"/>
          </p:cNvSpPr>
          <p:nvPr>
            <p:ph type="sldNum" sz="quarter" idx="10"/>
          </p:nvPr>
        </p:nvSpPr>
        <p:spPr/>
        <p:txBody>
          <a:bodyPr/>
          <a:lstStyle/>
          <a:p>
            <a:fld id="{9B6BF2C6-DB3C-4E7C-B910-072CFC0FBEEE}" type="slidenum">
              <a:rPr lang="en-US" smtClean="0"/>
              <a:t>17</a:t>
            </a:fld>
            <a:endParaRPr lang="en-US"/>
          </a:p>
        </p:txBody>
      </p:sp>
    </p:spTree>
    <p:extLst>
      <p:ext uri="{BB962C8B-B14F-4D97-AF65-F5344CB8AC3E}">
        <p14:creationId xmlns:p14="http://schemas.microsoft.com/office/powerpoint/2010/main" val="131311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Ocular dominance (OD) plasticity results from visual deprivation. Authors used Visual-evoked potentials (VEPs) to study the consequences of MD. How does this work?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Head-fixed mouse views sinusoidal grating stimuli while visual-evoked potentials (VEPs) are recorded. An occlude (black</a:t>
            </a:r>
            <a:r>
              <a:rPr lang="en-US" sz="1200" b="0" i="0" kern="1200" baseline="0" dirty="0" smtClean="0">
                <a:solidFill>
                  <a:schemeClr val="tx1"/>
                </a:solidFill>
                <a:effectLst/>
                <a:latin typeface="+mn-lt"/>
                <a:ea typeface="+mn-ea"/>
                <a:cs typeface="+mn-cs"/>
              </a:rPr>
              <a:t> panel)</a:t>
            </a:r>
            <a:r>
              <a:rPr lang="en-US" sz="1200" b="0" i="0" kern="1200" dirty="0" smtClean="0">
                <a:solidFill>
                  <a:schemeClr val="tx1"/>
                </a:solidFill>
                <a:effectLst/>
                <a:latin typeface="+mn-lt"/>
                <a:ea typeface="+mn-ea"/>
                <a:cs typeface="+mn-cs"/>
              </a:rPr>
              <a:t> is used to restrict visual input to one eye or the other, much like the black</a:t>
            </a:r>
            <a:r>
              <a:rPr lang="en-US" sz="1200" b="0" i="0" kern="1200" baseline="0" dirty="0" smtClean="0">
                <a:solidFill>
                  <a:schemeClr val="tx1"/>
                </a:solidFill>
                <a:effectLst/>
                <a:latin typeface="+mn-lt"/>
                <a:ea typeface="+mn-ea"/>
                <a:cs typeface="+mn-cs"/>
              </a:rPr>
              <a:t> spoon we use @ the optometrist</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Recordings are targeted</a:t>
            </a:r>
            <a:r>
              <a:rPr lang="en-US" sz="1200" b="0" i="0" kern="1200" baseline="0" dirty="0" smtClean="0">
                <a:solidFill>
                  <a:schemeClr val="tx1"/>
                </a:solidFill>
                <a:effectLst/>
                <a:latin typeface="+mn-lt"/>
                <a:ea typeface="+mn-ea"/>
                <a:cs typeface="+mn-cs"/>
              </a:rPr>
              <a:t> in the </a:t>
            </a:r>
            <a:r>
              <a:rPr lang="en-US" sz="1200" b="0" i="0" kern="1200" dirty="0" smtClean="0">
                <a:solidFill>
                  <a:schemeClr val="tx1"/>
                </a:solidFill>
                <a:effectLst/>
                <a:latin typeface="+mn-lt"/>
                <a:ea typeface="+mn-ea"/>
                <a:cs typeface="+mn-cs"/>
              </a:rPr>
              <a:t>binocular zone of V1 (green), receiving independent input from the contralateral (blue) and ipsilateral (yellow) eyes. </a:t>
            </a:r>
          </a:p>
          <a:p>
            <a:r>
              <a:rPr lang="en-US" sz="1200" b="0" i="0" kern="1200" dirty="0" smtClean="0">
                <a:solidFill>
                  <a:schemeClr val="tx1"/>
                </a:solidFill>
                <a:effectLst/>
                <a:latin typeface="+mn-lt"/>
                <a:ea typeface="+mn-ea"/>
                <a:cs typeface="+mn-cs"/>
              </a:rPr>
              <a:t>[press] (</a:t>
            </a:r>
            <a:r>
              <a:rPr lang="en-US" sz="1200" b="0"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Layer 4 cells receive converging synaptic input from the two eyes. This input is normally biased in strength towards the eye contralateral to V1 in each hemisphere at a ratio of approximately 2 : 1. The contralateral bias results</a:t>
            </a:r>
            <a:r>
              <a:rPr lang="en-US" sz="1200" b="0" i="0" kern="1200" baseline="0" dirty="0" smtClean="0">
                <a:solidFill>
                  <a:schemeClr val="tx1"/>
                </a:solidFill>
                <a:effectLst/>
                <a:latin typeface="+mn-lt"/>
                <a:ea typeface="+mn-ea"/>
                <a:cs typeface="+mn-cs"/>
              </a:rPr>
              <a:t> from </a:t>
            </a:r>
            <a:r>
              <a:rPr lang="en-US" sz="1200" b="0" i="0" kern="1200" dirty="0" smtClean="0">
                <a:solidFill>
                  <a:schemeClr val="tx1"/>
                </a:solidFill>
                <a:effectLst/>
                <a:latin typeface="+mn-lt"/>
                <a:ea typeface="+mn-ea"/>
                <a:cs typeface="+mn-cs"/>
              </a:rPr>
              <a:t>ascending inputs from the retinas through the dorsal lateral geniculate nucleus (</a:t>
            </a:r>
            <a:r>
              <a:rPr lang="en-US" sz="1200" b="0" i="0" kern="1200" dirty="0" err="1" smtClean="0">
                <a:solidFill>
                  <a:schemeClr val="tx1"/>
                </a:solidFill>
                <a:effectLst/>
                <a:latin typeface="+mn-lt"/>
                <a:ea typeface="+mn-ea"/>
                <a:cs typeface="+mn-cs"/>
              </a:rPr>
              <a:t>dLGN</a:t>
            </a:r>
            <a:r>
              <a:rPr lang="en-US" sz="1200" b="0" i="0" kern="1200" dirty="0" smtClean="0">
                <a:solidFill>
                  <a:schemeClr val="tx1"/>
                </a:solidFill>
                <a:effectLst/>
                <a:latin typeface="+mn-lt"/>
                <a:ea typeface="+mn-ea"/>
                <a:cs typeface="+mn-cs"/>
              </a:rPr>
              <a:t>) to the cortex in mice.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OD plasticity is tested by suturing the contralateral eye for X days to deprive this eye of visual input. Monocular deprivation (MD) results in a significant reduction in the amplitude of VEPs driven by visual input through the contralateral eye. Example waveforms are displayed at the top of the figure. </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18</a:t>
            </a:fld>
            <a:endParaRPr lang="en-US"/>
          </a:p>
        </p:txBody>
      </p:sp>
    </p:spTree>
    <p:extLst>
      <p:ext uri="{BB962C8B-B14F-4D97-AF65-F5344CB8AC3E}">
        <p14:creationId xmlns:p14="http://schemas.microsoft.com/office/powerpoint/2010/main" val="687595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Time course of visual system development in the mouse. Eye opening occurs around P10–P13, and the critical period begins around P21–P23.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 schematic of the mouse visual pathway. Binocular visual cortex occupies the lateral third of the visual cortex. In adult mice, most cells in the binocular cortex receive input from both eyes. </a:t>
            </a:r>
            <a:r>
              <a:rPr lang="en-US" sz="1200" b="1" i="0" u="none" strike="noStrike" kern="1200" baseline="0" dirty="0" smtClean="0">
                <a:solidFill>
                  <a:schemeClr val="tx1"/>
                </a:solidFill>
                <a:latin typeface="+mn-lt"/>
                <a:ea typeface="+mn-ea"/>
                <a:cs typeface="+mn-cs"/>
              </a:rPr>
              <a:t>MD reliably causes OD plasticity in all mammals with binocular vision, its shown as a reduction of V1 responsiveness to input through the deprived eye and enhancement of responsiveness to input through the non-deprived eye</a:t>
            </a:r>
            <a:endParaRPr lang="en-US" b="1" dirty="0"/>
          </a:p>
        </p:txBody>
      </p:sp>
      <p:sp>
        <p:nvSpPr>
          <p:cNvPr id="4" name="Slide Number Placeholder 3"/>
          <p:cNvSpPr>
            <a:spLocks noGrp="1"/>
          </p:cNvSpPr>
          <p:nvPr>
            <p:ph type="sldNum" sz="quarter" idx="10"/>
          </p:nvPr>
        </p:nvSpPr>
        <p:spPr/>
        <p:txBody>
          <a:bodyPr/>
          <a:lstStyle/>
          <a:p>
            <a:fld id="{9B6BF2C6-DB3C-4E7C-B910-072CFC0FBEEE}" type="slidenum">
              <a:rPr lang="en-US" smtClean="0"/>
              <a:t>19</a:t>
            </a:fld>
            <a:endParaRPr lang="en-US"/>
          </a:p>
        </p:txBody>
      </p:sp>
    </p:spTree>
    <p:extLst>
      <p:ext uri="{BB962C8B-B14F-4D97-AF65-F5344CB8AC3E}">
        <p14:creationId xmlns:p14="http://schemas.microsoft.com/office/powerpoint/2010/main" val="417222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are interested in finding</a:t>
            </a:r>
            <a:r>
              <a:rPr lang="en-US" baseline="0" dirty="0" smtClean="0"/>
              <a:t> out which interneuron subclass is sensory respondent and how that response changes its properties. They accomplish this with an array of methods which I’ll try to overview along  the way…</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2</a:t>
            </a:fld>
            <a:endParaRPr lang="en-US"/>
          </a:p>
        </p:txBody>
      </p:sp>
    </p:spTree>
    <p:extLst>
      <p:ext uri="{BB962C8B-B14F-4D97-AF65-F5344CB8AC3E}">
        <p14:creationId xmlns:p14="http://schemas.microsoft.com/office/powerpoint/2010/main" val="612402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Fig 4</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stimmed</a:t>
            </a:r>
            <a:r>
              <a:rPr lang="en-US" sz="1200" b="0" i="0" kern="1200" baseline="0" dirty="0" smtClean="0">
                <a:solidFill>
                  <a:schemeClr val="tx1"/>
                </a:solidFill>
                <a:effectLst/>
                <a:latin typeface="+mn-lt"/>
                <a:ea typeface="+mn-ea"/>
                <a:cs typeface="+mn-cs"/>
              </a:rPr>
              <a:t> below cortical layers (presume to get </a:t>
            </a:r>
            <a:r>
              <a:rPr lang="en-US" sz="1200" b="0" i="0" kern="1200" baseline="0" dirty="0" err="1" smtClean="0">
                <a:solidFill>
                  <a:schemeClr val="tx1"/>
                </a:solidFill>
                <a:effectLst/>
                <a:latin typeface="+mn-lt"/>
                <a:ea typeface="+mn-ea"/>
                <a:cs typeface="+mn-cs"/>
              </a:rPr>
              <a:t>thalamo</a:t>
            </a:r>
            <a:r>
              <a:rPr lang="en-US" sz="1200" b="0" i="0" kern="1200" baseline="0" dirty="0" smtClean="0">
                <a:solidFill>
                  <a:schemeClr val="tx1"/>
                </a:solidFill>
                <a:effectLst/>
                <a:latin typeface="+mn-lt"/>
                <a:ea typeface="+mn-ea"/>
                <a:cs typeface="+mn-cs"/>
              </a:rPr>
              <a:t>-cortical afferents). </a:t>
            </a:r>
            <a:r>
              <a:rPr lang="en-US" sz="1200" b="0" i="0" kern="1200" dirty="0" smtClean="0">
                <a:solidFill>
                  <a:schemeClr val="tx1"/>
                </a:solidFill>
                <a:effectLst/>
                <a:latin typeface="+mn-lt"/>
                <a:ea typeface="+mn-ea"/>
                <a:cs typeface="+mn-cs"/>
              </a:rPr>
              <a:t>no change</a:t>
            </a:r>
            <a:r>
              <a:rPr lang="en-US" sz="1200" b="0" i="0" kern="1200" baseline="0" dirty="0" smtClean="0">
                <a:solidFill>
                  <a:schemeClr val="tx1"/>
                </a:solidFill>
                <a:effectLst/>
                <a:latin typeface="+mn-lt"/>
                <a:ea typeface="+mn-ea"/>
                <a:cs typeface="+mn-cs"/>
              </a:rPr>
              <a:t> in</a:t>
            </a:r>
            <a:r>
              <a:rPr lang="en-US" sz="1200" b="0" i="0" kern="1200" dirty="0" smtClean="0">
                <a:solidFill>
                  <a:schemeClr val="tx1"/>
                </a:solidFill>
                <a:effectLst/>
                <a:latin typeface="+mn-lt"/>
                <a:ea typeface="+mn-ea"/>
                <a:cs typeface="+mn-cs"/>
              </a:rPr>
              <a:t> Paired-pulse recordings from VIP neurons with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shRNA</a:t>
            </a:r>
            <a:r>
              <a:rPr lang="en-US" sz="1200" b="0" i="0" kern="1200" baseline="0" dirty="0" smtClean="0">
                <a:solidFill>
                  <a:schemeClr val="tx1"/>
                </a:solidFill>
                <a:effectLst/>
                <a:latin typeface="+mn-lt"/>
                <a:ea typeface="+mn-ea"/>
                <a:cs typeface="+mn-cs"/>
              </a:rPr>
              <a:t> indicating presynaptic release normal.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Next looked at evoked inhibitory potentials (held at 0 mV holding potential).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Green trace in IGF1 knockdown</a:t>
            </a:r>
            <a:r>
              <a:rPr lang="en-US" sz="1200" b="0" i="0" kern="1200" baseline="0" dirty="0" smtClean="0">
                <a:solidFill>
                  <a:schemeClr val="tx1"/>
                </a:solidFill>
                <a:effectLst/>
                <a:latin typeface="+mn-lt"/>
                <a:ea typeface="+mn-ea"/>
                <a:cs typeface="+mn-cs"/>
              </a:rPr>
              <a:t> is reduced compared to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neighbouring</a:t>
            </a:r>
            <a:r>
              <a:rPr lang="en-US" sz="1200" b="0" i="0" kern="1200" dirty="0" smtClean="0">
                <a:solidFill>
                  <a:schemeClr val="tx1"/>
                </a:solidFill>
                <a:effectLst/>
                <a:latin typeface="+mn-lt"/>
                <a:ea typeface="+mn-ea"/>
                <a:cs typeface="+mn-cs"/>
              </a:rPr>
              <a:t> pyramidal neurons (</a:t>
            </a:r>
            <a:r>
              <a:rPr lang="en-US" sz="1200" b="0" i="0" kern="1200" dirty="0" err="1" smtClean="0">
                <a:solidFill>
                  <a:schemeClr val="tx1"/>
                </a:solidFill>
                <a:effectLst/>
                <a:latin typeface="+mn-lt"/>
                <a:ea typeface="+mn-ea"/>
                <a:cs typeface="+mn-cs"/>
              </a:rPr>
              <a:t>Pyr</a:t>
            </a:r>
            <a:r>
              <a:rPr lang="en-US" sz="1200" b="0" i="0" kern="1200" dirty="0" smtClean="0">
                <a:solidFill>
                  <a:schemeClr val="tx1"/>
                </a:solidFill>
                <a:effectLst/>
                <a:latin typeface="+mn-lt"/>
                <a:ea typeface="+mn-ea"/>
                <a:cs typeface="+mn-cs"/>
              </a:rPr>
              <a:t>., black traces). Quantified and saw</a:t>
            </a:r>
            <a:r>
              <a:rPr lang="en-US" sz="1200" b="0" i="0" kern="1200" baseline="0" dirty="0" smtClean="0">
                <a:solidFill>
                  <a:schemeClr val="tx1"/>
                </a:solidFill>
                <a:effectLst/>
                <a:latin typeface="+mn-lt"/>
                <a:ea typeface="+mn-ea"/>
                <a:cs typeface="+mn-cs"/>
              </a:rPr>
              <a:t> lower IPSC ratio with IGF knockdown and</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Saw increase in firing rate of VIP neurons infected with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knockdown. Suggests IGF1 from VIP is required for</a:t>
            </a:r>
            <a:r>
              <a:rPr lang="en-US" sz="1200" b="0" i="0" kern="1200" baseline="0" dirty="0" smtClean="0">
                <a:solidFill>
                  <a:schemeClr val="tx1"/>
                </a:solidFill>
                <a:effectLst/>
                <a:latin typeface="+mn-lt"/>
                <a:ea typeface="+mn-ea"/>
                <a:cs typeface="+mn-cs"/>
              </a:rPr>
              <a:t> the inhibitory response.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6BF2C6-DB3C-4E7C-B910-072CFC0FBEEE}" type="slidenum">
              <a:rPr lang="en-US" smtClean="0"/>
              <a:t>20</a:t>
            </a:fld>
            <a:endParaRPr lang="en-US"/>
          </a:p>
        </p:txBody>
      </p:sp>
    </p:spTree>
    <p:extLst>
      <p:ext uri="{BB962C8B-B14F-4D97-AF65-F5344CB8AC3E}">
        <p14:creationId xmlns:p14="http://schemas.microsoft.com/office/powerpoint/2010/main" val="1744184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[press] On to the deprivation</a:t>
            </a:r>
            <a:r>
              <a:rPr lang="en-US" sz="1200" b="0" i="0" kern="1200" baseline="0" dirty="0" smtClean="0">
                <a:solidFill>
                  <a:schemeClr val="tx1"/>
                </a:solidFill>
                <a:effectLst/>
                <a:latin typeface="+mn-lt"/>
                <a:ea typeface="+mn-ea"/>
                <a:cs typeface="+mn-cs"/>
              </a:rPr>
              <a:t> experiment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Timeline for this experiment. Authors</a:t>
            </a:r>
            <a:r>
              <a:rPr lang="en-US" sz="1200" b="0" i="0" kern="1200" baseline="0" dirty="0" smtClean="0">
                <a:solidFill>
                  <a:schemeClr val="tx1"/>
                </a:solidFill>
                <a:effectLst/>
                <a:latin typeface="+mn-lt"/>
                <a:ea typeface="+mn-ea"/>
                <a:cs typeface="+mn-cs"/>
              </a:rPr>
              <a:t> exploit experience dependent visual development</a:t>
            </a:r>
            <a:r>
              <a:rPr lang="en-US" sz="1200" b="0" i="0" kern="1200" dirty="0" smtClean="0">
                <a:solidFill>
                  <a:schemeClr val="tx1"/>
                </a:solidFill>
                <a:effectLst/>
                <a:latin typeface="+mn-lt"/>
                <a:ea typeface="+mn-ea"/>
                <a:cs typeface="+mn-cs"/>
              </a:rPr>
              <a:t>. During</a:t>
            </a:r>
            <a:r>
              <a:rPr lang="en-US" sz="1200" b="0" i="0" kern="1200" baseline="0" dirty="0" smtClean="0">
                <a:solidFill>
                  <a:schemeClr val="tx1"/>
                </a:solidFill>
                <a:effectLst/>
                <a:latin typeface="+mn-lt"/>
                <a:ea typeface="+mn-ea"/>
                <a:cs typeface="+mn-cs"/>
              </a:rPr>
              <a:t> early vis development, </a:t>
            </a:r>
            <a:r>
              <a:rPr lang="en-US" sz="1200" b="0" i="0" kern="1200" dirty="0" smtClean="0">
                <a:solidFill>
                  <a:schemeClr val="tx1"/>
                </a:solidFill>
                <a:effectLst/>
                <a:latin typeface="+mn-lt"/>
                <a:ea typeface="+mn-ea"/>
                <a:cs typeface="+mn-cs"/>
              </a:rPr>
              <a:t>Inject AAV of </a:t>
            </a:r>
            <a:r>
              <a:rPr lang="en-US" sz="1200" b="0" i="0" kern="1200" dirty="0" err="1" smtClean="0">
                <a:solidFill>
                  <a:schemeClr val="tx1"/>
                </a:solidFill>
                <a:effectLst/>
                <a:latin typeface="+mn-lt"/>
                <a:ea typeface="+mn-ea"/>
                <a:cs typeface="+mn-cs"/>
              </a:rPr>
              <a:t>shrnas</a:t>
            </a:r>
            <a:r>
              <a:rPr lang="en-US" sz="1200" b="0" i="0" kern="1200" dirty="0" smtClean="0">
                <a:solidFill>
                  <a:schemeClr val="tx1"/>
                </a:solidFill>
                <a:effectLst/>
                <a:latin typeface="+mn-lt"/>
                <a:ea typeface="+mn-ea"/>
                <a:cs typeface="+mn-cs"/>
              </a:rPr>
              <a:t>, then deprive one</a:t>
            </a:r>
            <a:r>
              <a:rPr lang="en-US" sz="1200" b="0" i="0" kern="1200" baseline="0" dirty="0" smtClean="0">
                <a:solidFill>
                  <a:schemeClr val="tx1"/>
                </a:solidFill>
                <a:effectLst/>
                <a:latin typeface="+mn-lt"/>
                <a:ea typeface="+mn-ea"/>
                <a:cs typeface="+mn-cs"/>
              </a:rPr>
              <a:t> eye, allow development to occur either binocularly or </a:t>
            </a:r>
            <a:r>
              <a:rPr lang="en-US" sz="1200" b="0" i="0" kern="1200" baseline="0" dirty="0" err="1" smtClean="0">
                <a:solidFill>
                  <a:schemeClr val="tx1"/>
                </a:solidFill>
                <a:effectLst/>
                <a:latin typeface="+mn-lt"/>
                <a:ea typeface="+mn-ea"/>
                <a:cs typeface="+mn-cs"/>
              </a:rPr>
              <a:t>monocularly</a:t>
            </a:r>
            <a:r>
              <a:rPr lang="en-US" sz="1200" b="0" i="0" kern="1200" baseline="0" dirty="0" smtClean="0">
                <a:solidFill>
                  <a:schemeClr val="tx1"/>
                </a:solidFill>
                <a:effectLst/>
                <a:latin typeface="+mn-lt"/>
                <a:ea typeface="+mn-ea"/>
                <a:cs typeface="+mn-cs"/>
              </a:rPr>
              <a:t>, finally record  VEPs.</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a:t>
            </a:r>
            <a:r>
              <a:rPr lang="en-US" sz="1200" b="0" i="0" kern="1200" dirty="0" err="1"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f</a:t>
            </a:r>
            <a:r>
              <a:rPr lang="en-US" sz="1200" b="0" i="0" kern="1200" dirty="0" smtClean="0">
                <a:solidFill>
                  <a:schemeClr val="tx1"/>
                </a:solidFill>
                <a:effectLst/>
                <a:latin typeface="+mn-lt"/>
                <a:ea typeface="+mn-ea"/>
                <a:cs typeface="+mn-cs"/>
              </a:rPr>
              <a:t>, plot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VEP amplitude as a function of spatial frequency (cycles per degree (</a:t>
            </a:r>
            <a:r>
              <a:rPr lang="en-US" sz="1200" b="0" i="0" kern="1200" dirty="0" err="1" smtClean="0">
                <a:solidFill>
                  <a:schemeClr val="tx1"/>
                </a:solidFill>
                <a:effectLst/>
                <a:latin typeface="+mn-lt"/>
                <a:ea typeface="+mn-ea"/>
                <a:cs typeface="+mn-cs"/>
              </a:rPr>
              <a:t>c.p.d</a:t>
            </a:r>
            <a:r>
              <a:rPr lang="en-US" sz="1200" b="0" i="0" kern="1200" dirty="0" smtClean="0">
                <a:solidFill>
                  <a:schemeClr val="tx1"/>
                </a:solidFill>
                <a:effectLst/>
                <a:latin typeface="+mn-lt"/>
                <a:ea typeface="+mn-ea"/>
                <a:cs typeface="+mn-cs"/>
              </a:rPr>
              <a:t>.)) in the contralateral visual cortex of mice.</a:t>
            </a:r>
            <a:r>
              <a:rPr lang="en-US" sz="1200" b="0" i="0" kern="1200" baseline="0" dirty="0" smtClean="0">
                <a:solidFill>
                  <a:schemeClr val="tx1"/>
                </a:solidFill>
                <a:effectLst/>
                <a:latin typeface="+mn-lt"/>
                <a:ea typeface="+mn-ea"/>
                <a:cs typeface="+mn-cs"/>
              </a:rPr>
              <a:t> Dashed lines (</a:t>
            </a:r>
            <a:r>
              <a:rPr lang="en-US" sz="1200" b="0" i="0" kern="1200" baseline="0" dirty="0" err="1" smtClean="0">
                <a:solidFill>
                  <a:schemeClr val="tx1"/>
                </a:solidFill>
                <a:effectLst/>
                <a:latin typeface="+mn-lt"/>
                <a:ea typeface="+mn-ea"/>
                <a:cs typeface="+mn-cs"/>
              </a:rPr>
              <a:t>black,red</a:t>
            </a:r>
            <a:r>
              <a:rPr lang="en-US" sz="1200" b="0" i="0" kern="1200" baseline="0" dirty="0" smtClean="0">
                <a:solidFill>
                  <a:schemeClr val="tx1"/>
                </a:solidFill>
                <a:effectLst/>
                <a:latin typeface="+mn-lt"/>
                <a:ea typeface="+mn-ea"/>
                <a:cs typeface="+mn-cs"/>
              </a:rPr>
              <a:t>) is no MD, both have VEP responses to faster alternations</a:t>
            </a:r>
            <a:r>
              <a:rPr lang="en-US" sz="1200" b="0" i="0" kern="1200" dirty="0" smtClean="0">
                <a:solidFill>
                  <a:schemeClr val="tx1"/>
                </a:solidFill>
                <a:effectLst/>
                <a:latin typeface="+mn-lt"/>
                <a:ea typeface="+mn-ea"/>
                <a:cs typeface="+mn-cs"/>
              </a:rPr>
              <a:t>. Solid lines (</a:t>
            </a:r>
            <a:r>
              <a:rPr lang="en-US" sz="1200" b="0" i="0" kern="1200" dirty="0" err="1" smtClean="0">
                <a:solidFill>
                  <a:schemeClr val="tx1"/>
                </a:solidFill>
                <a:effectLst/>
                <a:latin typeface="+mn-lt"/>
                <a:ea typeface="+mn-ea"/>
                <a:cs typeface="+mn-cs"/>
              </a:rPr>
              <a:t>black,red</a:t>
            </a:r>
            <a:r>
              <a:rPr lang="en-US" sz="1200" b="0" i="0" kern="1200" dirty="0" smtClean="0">
                <a:solidFill>
                  <a:schemeClr val="tx1"/>
                </a:solidFill>
                <a:effectLst/>
                <a:latin typeface="+mn-lt"/>
                <a:ea typeface="+mn-ea"/>
                <a:cs typeface="+mn-cs"/>
              </a:rPr>
              <a:t>) have reduced</a:t>
            </a:r>
            <a:r>
              <a:rPr lang="en-US" sz="1200" b="0" i="0" kern="1200" baseline="0" dirty="0" smtClean="0">
                <a:solidFill>
                  <a:schemeClr val="tx1"/>
                </a:solidFill>
                <a:effectLst/>
                <a:latin typeface="+mn-lt"/>
                <a:ea typeface="+mn-ea"/>
                <a:cs typeface="+mn-cs"/>
              </a:rPr>
              <a:t> acuity due MD. </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saw</a:t>
            </a:r>
            <a:r>
              <a:rPr lang="en-US" sz="1200" b="0" i="0" kern="1200" baseline="0" dirty="0" smtClean="0">
                <a:solidFill>
                  <a:schemeClr val="tx1"/>
                </a:solidFill>
                <a:effectLst/>
                <a:latin typeface="+mn-lt"/>
                <a:ea typeface="+mn-ea"/>
                <a:cs typeface="+mn-cs"/>
              </a:rPr>
              <a:t> greater visual acuity when IGF1 is knocked down… (what does that mean?) Should have tried the IGF1 overexpression with MD?</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21</a:t>
            </a:fld>
            <a:endParaRPr lang="en-US"/>
          </a:p>
        </p:txBody>
      </p:sp>
    </p:spTree>
    <p:extLst>
      <p:ext uri="{BB962C8B-B14F-4D97-AF65-F5344CB8AC3E}">
        <p14:creationId xmlns:p14="http://schemas.microsoft.com/office/powerpoint/2010/main" val="3626532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ExFig</a:t>
            </a:r>
            <a:r>
              <a:rPr lang="en-US" sz="1200" b="1" i="0" kern="1200" dirty="0" smtClean="0">
                <a:solidFill>
                  <a:schemeClr val="tx1"/>
                </a:solidFill>
                <a:effectLst/>
                <a:latin typeface="+mn-lt"/>
                <a:ea typeface="+mn-ea"/>
                <a:cs typeface="+mn-cs"/>
              </a:rPr>
              <a:t> 6a</a:t>
            </a:r>
            <a:r>
              <a:rPr lang="en-US" sz="1200" b="0" i="0" kern="1200" dirty="0" smtClean="0">
                <a:solidFill>
                  <a:schemeClr val="tx1"/>
                </a:solidFill>
                <a:effectLst/>
                <a:latin typeface="+mn-lt"/>
                <a:ea typeface="+mn-ea"/>
                <a:cs typeface="+mn-cs"/>
              </a:rPr>
              <a:t>,  generated short hairpin RNA (shRNA) constructs against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validated silencing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expression with shRNA constructs.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did not see cell body differences.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No diff</a:t>
            </a:r>
            <a:r>
              <a:rPr lang="en-US" sz="1200" b="0" i="0" kern="1200" baseline="0" dirty="0" smtClean="0">
                <a:solidFill>
                  <a:schemeClr val="tx1"/>
                </a:solidFill>
                <a:effectLst/>
                <a:latin typeface="+mn-lt"/>
                <a:ea typeface="+mn-ea"/>
                <a:cs typeface="+mn-cs"/>
              </a:rPr>
              <a:t> in serum levels of IGF1</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l</a:t>
            </a:r>
            <a:r>
              <a:rPr lang="en-US" sz="1200" b="0" i="0" kern="1200" dirty="0" smtClean="0">
                <a:solidFill>
                  <a:schemeClr val="tx1"/>
                </a:solidFill>
                <a:effectLst/>
                <a:latin typeface="+mn-lt"/>
                <a:ea typeface="+mn-ea"/>
                <a:cs typeface="+mn-cs"/>
              </a:rPr>
              <a:t>, tested specificity of IGF1 silencing on other cell types. Only saw</a:t>
            </a:r>
            <a:r>
              <a:rPr lang="en-US" sz="1200" b="0" i="0" kern="1200" baseline="0" dirty="0" smtClean="0">
                <a:solidFill>
                  <a:schemeClr val="tx1"/>
                </a:solidFill>
                <a:effectLst/>
                <a:latin typeface="+mn-lt"/>
                <a:ea typeface="+mn-ea"/>
                <a:cs typeface="+mn-cs"/>
              </a:rPr>
              <a:t> reduced </a:t>
            </a:r>
            <a:r>
              <a:rPr lang="en-US" sz="1200" b="0" i="0" kern="1200" baseline="0" dirty="0" err="1" smtClean="0">
                <a:solidFill>
                  <a:schemeClr val="tx1"/>
                </a:solidFill>
                <a:effectLst/>
                <a:latin typeface="+mn-lt"/>
                <a:ea typeface="+mn-ea"/>
                <a:cs typeface="+mn-cs"/>
              </a:rPr>
              <a:t>mIPSC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freq</a:t>
            </a:r>
            <a:r>
              <a:rPr lang="en-US" sz="1200" b="0" i="0" kern="1200" baseline="0" dirty="0" smtClean="0">
                <a:solidFill>
                  <a:schemeClr val="tx1"/>
                </a:solidFill>
                <a:effectLst/>
                <a:latin typeface="+mn-lt"/>
                <a:ea typeface="+mn-ea"/>
                <a:cs typeface="+mn-cs"/>
              </a:rPr>
              <a:t> in VIP neurons.</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22</a:t>
            </a:fld>
            <a:endParaRPr lang="en-US"/>
          </a:p>
        </p:txBody>
      </p:sp>
    </p:spTree>
    <p:extLst>
      <p:ext uri="{BB962C8B-B14F-4D97-AF65-F5344CB8AC3E}">
        <p14:creationId xmlns:p14="http://schemas.microsoft.com/office/powerpoint/2010/main" val="144383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ExFig</a:t>
            </a:r>
            <a:r>
              <a:rPr lang="en-US" b="1" dirty="0" smtClean="0"/>
              <a:t> 7</a:t>
            </a:r>
            <a:r>
              <a:rPr lang="en-US" sz="1200" b="0" i="0" kern="1200" dirty="0" smtClean="0">
                <a:solidFill>
                  <a:schemeClr val="tx1"/>
                </a:solidFill>
                <a:effectLst/>
                <a:latin typeface="+mn-lt"/>
                <a:ea typeface="+mn-ea"/>
                <a:cs typeface="+mn-cs"/>
              </a:rPr>
              <a:t> More data to show </a:t>
            </a:r>
            <a:r>
              <a:rPr lang="en-US" sz="1200" b="0" i="1" kern="1200" dirty="0" smtClean="0">
                <a:solidFill>
                  <a:schemeClr val="tx1"/>
                </a:solidFill>
                <a:effectLst/>
                <a:latin typeface="+mn-lt"/>
                <a:ea typeface="+mn-ea"/>
                <a:cs typeface="+mn-cs"/>
              </a:rPr>
              <a:t>Igf1.4</a:t>
            </a:r>
            <a:r>
              <a:rPr lang="en-US" sz="1200" b="0" i="0" kern="1200" dirty="0" smtClean="0">
                <a:solidFill>
                  <a:schemeClr val="tx1"/>
                </a:solidFill>
                <a:effectLst/>
                <a:latin typeface="+mn-lt"/>
                <a:ea typeface="+mn-ea"/>
                <a:cs typeface="+mn-cs"/>
              </a:rPr>
              <a:t> as the major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isoform expressed in VIP neurons. </a:t>
            </a:r>
            <a:r>
              <a:rPr lang="en-US" sz="1200" b="1" i="0" kern="1200" dirty="0" smtClean="0">
                <a:solidFill>
                  <a:schemeClr val="tx1"/>
                </a:solidFill>
                <a:effectLst/>
                <a:latin typeface="+mn-lt"/>
                <a:ea typeface="+mn-ea"/>
                <a:cs typeface="+mn-cs"/>
              </a:rPr>
              <a:t>a,</a:t>
            </a:r>
            <a:r>
              <a:rPr lang="en-US" sz="1200" b="1"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reads (what should I be looking at?).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AAV constructs for the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-dependent expression of HA-/</a:t>
            </a:r>
            <a:r>
              <a:rPr lang="en-US" sz="1200" b="0" i="0" kern="1200" dirty="0" err="1" smtClean="0">
                <a:solidFill>
                  <a:schemeClr val="tx1"/>
                </a:solidFill>
                <a:effectLst/>
                <a:latin typeface="+mn-lt"/>
                <a:ea typeface="+mn-ea"/>
                <a:cs typeface="+mn-cs"/>
              </a:rPr>
              <a:t>Myc</a:t>
            </a:r>
            <a:r>
              <a:rPr lang="en-US" sz="1200" b="0" i="0" kern="1200" dirty="0" smtClean="0">
                <a:solidFill>
                  <a:schemeClr val="tx1"/>
                </a:solidFill>
                <a:effectLst/>
                <a:latin typeface="+mn-lt"/>
                <a:ea typeface="+mn-ea"/>
                <a:cs typeface="+mn-cs"/>
              </a:rPr>
              <a:t>-tagged IGF1 (</a:t>
            </a:r>
            <a:r>
              <a:rPr lang="en-US" sz="1200" b="0" i="1" kern="1200" dirty="0" smtClean="0">
                <a:solidFill>
                  <a:schemeClr val="tx1"/>
                </a:solidFill>
                <a:effectLst/>
                <a:latin typeface="+mn-lt"/>
                <a:ea typeface="+mn-ea"/>
                <a:cs typeface="+mn-cs"/>
              </a:rPr>
              <a:t>Igf1.4)</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Western blot analysis shows the band of the IGF1 receptor.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f, g, </a:t>
            </a:r>
            <a:r>
              <a:rPr lang="en-US" sz="1200" b="0" i="0" kern="1200" dirty="0" smtClean="0">
                <a:solidFill>
                  <a:schemeClr val="tx1"/>
                </a:solidFill>
                <a:effectLst/>
                <a:latin typeface="+mn-lt"/>
                <a:ea typeface="+mn-ea"/>
                <a:cs typeface="+mn-cs"/>
              </a:rPr>
              <a:t>Increase </a:t>
            </a:r>
            <a:r>
              <a:rPr lang="en-US" sz="1200" b="0" i="0" kern="1200" dirty="0" err="1" smtClean="0">
                <a:solidFill>
                  <a:schemeClr val="tx1"/>
                </a:solidFill>
                <a:effectLst/>
                <a:latin typeface="+mn-lt"/>
                <a:ea typeface="+mn-ea"/>
                <a:cs typeface="+mn-cs"/>
              </a:rPr>
              <a:t>freq</a:t>
            </a:r>
            <a:r>
              <a:rPr lang="en-US" sz="1200" b="0" i="0" kern="1200" dirty="0" smtClean="0">
                <a:solidFill>
                  <a:schemeClr val="tx1"/>
                </a:solidFill>
                <a:effectLst/>
                <a:latin typeface="+mn-lt"/>
                <a:ea typeface="+mn-ea"/>
                <a:cs typeface="+mn-cs"/>
              </a:rPr>
              <a:t> but not amplitude</a:t>
            </a:r>
            <a:r>
              <a:rPr lang="en-US" sz="1200" b="0" i="0" kern="1200" baseline="0" dirty="0" smtClean="0">
                <a:solidFill>
                  <a:schemeClr val="tx1"/>
                </a:solidFill>
                <a:effectLst/>
                <a:latin typeface="+mn-lt"/>
                <a:ea typeface="+mn-ea"/>
                <a:cs typeface="+mn-cs"/>
              </a:rPr>
              <a:t> in SST and </a:t>
            </a:r>
            <a:r>
              <a:rPr lang="en-US" sz="1200" b="0" i="0" kern="1200" baseline="0" dirty="0" err="1" smtClean="0">
                <a:solidFill>
                  <a:schemeClr val="tx1"/>
                </a:solidFill>
                <a:effectLst/>
                <a:latin typeface="+mn-lt"/>
                <a:ea typeface="+mn-ea"/>
                <a:cs typeface="+mn-cs"/>
              </a:rPr>
              <a:t>pyram</a:t>
            </a:r>
            <a:r>
              <a:rPr lang="en-US" sz="1200" b="0" i="0" kern="1200" baseline="0" dirty="0" smtClean="0">
                <a:solidFill>
                  <a:schemeClr val="tx1"/>
                </a:solidFill>
                <a:effectLst/>
                <a:latin typeface="+mn-lt"/>
                <a:ea typeface="+mn-ea"/>
                <a:cs typeface="+mn-cs"/>
              </a:rPr>
              <a:t> neurons.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Scatter plots of IGF1-interacting proteins showing the log</a:t>
            </a:r>
            <a:r>
              <a:rPr lang="en-US" sz="1200" b="0" i="0" kern="1200" baseline="-25000" dirty="0" smtClean="0">
                <a:solidFill>
                  <a:schemeClr val="tx1"/>
                </a:solidFill>
                <a:effectLst/>
                <a:latin typeface="+mn-lt"/>
                <a:ea typeface="+mn-ea"/>
                <a:cs typeface="+mn-cs"/>
              </a:rPr>
              <a:t>10</a:t>
            </a:r>
            <a:r>
              <a:rPr lang="en-US" sz="1200" b="0" i="0" kern="1200" dirty="0" smtClean="0">
                <a:solidFill>
                  <a:schemeClr val="tx1"/>
                </a:solidFill>
                <a:effectLst/>
                <a:latin typeface="+mn-lt"/>
                <a:ea typeface="+mn-ea"/>
                <a:cs typeface="+mn-cs"/>
              </a:rPr>
              <a:t> normalized mean expression values in </a:t>
            </a:r>
            <a:r>
              <a:rPr lang="en-US" sz="1200" b="0" i="1" kern="1200" dirty="0" err="1" smtClean="0">
                <a:solidFill>
                  <a:schemeClr val="tx1"/>
                </a:solidFill>
                <a:effectLst/>
                <a:latin typeface="+mn-lt"/>
                <a:ea typeface="+mn-ea"/>
                <a:cs typeface="+mn-cs"/>
              </a:rPr>
              <a:t>Vip-cre</a:t>
            </a:r>
            <a:r>
              <a:rPr lang="en-US" sz="1200" b="0" i="0" kern="1200" dirty="0" smtClean="0">
                <a:solidFill>
                  <a:schemeClr val="tx1"/>
                </a:solidFill>
                <a:effectLst/>
                <a:latin typeface="+mn-lt"/>
                <a:ea typeface="+mn-ea"/>
                <a:cs typeface="+mn-cs"/>
              </a:rPr>
              <a:t> neurons versus each of the other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lines (</a:t>
            </a:r>
            <a:r>
              <a:rPr lang="en-US" sz="1200" b="0" i="1" kern="1200" dirty="0" smtClean="0">
                <a:solidFill>
                  <a:schemeClr val="tx1"/>
                </a:solidFill>
                <a:effectLst/>
                <a:latin typeface="+mn-lt"/>
                <a:ea typeface="+mn-ea"/>
                <a:cs typeface="+mn-cs"/>
              </a:rPr>
              <a:t>Emx1</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Pv</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Sst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j</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Quantification of EPSC paired-pulse recordings from VIP neurons infected with control shRNA- (</a:t>
            </a:r>
            <a:r>
              <a:rPr lang="en-US" sz="1200" b="0" i="0" kern="1200" dirty="0" err="1" smtClean="0">
                <a:solidFill>
                  <a:schemeClr val="tx1"/>
                </a:solidFill>
                <a:effectLst/>
                <a:latin typeface="+mn-lt"/>
                <a:ea typeface="+mn-ea"/>
                <a:cs typeface="+mn-cs"/>
              </a:rPr>
              <a:t>black</a:t>
            </a:r>
            <a:r>
              <a:rPr lang="en-US" sz="1200" b="0" i="1" kern="1200" dirty="0" err="1"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 9) or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 shRNA- (red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 11) expressing AAVs. The ratio of the second EPSC amplitude divided by the first EPSC amplitude is plotted against inter-stimulus interval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 0.1, two-way ANOVA).</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23</a:t>
            </a:fld>
            <a:endParaRPr lang="en-US"/>
          </a:p>
        </p:txBody>
      </p:sp>
    </p:spTree>
    <p:extLst>
      <p:ext uri="{BB962C8B-B14F-4D97-AF65-F5344CB8AC3E}">
        <p14:creationId xmlns:p14="http://schemas.microsoft.com/office/powerpoint/2010/main" val="3679058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ExFig</a:t>
            </a:r>
            <a:r>
              <a:rPr lang="en-US" sz="1200" b="1" i="0" kern="1200" dirty="0" smtClean="0">
                <a:solidFill>
                  <a:schemeClr val="tx1"/>
                </a:solidFill>
                <a:effectLst/>
                <a:latin typeface="+mn-lt"/>
                <a:ea typeface="+mn-ea"/>
                <a:cs typeface="+mn-cs"/>
              </a:rPr>
              <a:t> 8 a</a:t>
            </a:r>
            <a:r>
              <a:rPr lang="en-US" sz="1200" b="0" i="0" kern="1200" dirty="0" smtClean="0">
                <a:solidFill>
                  <a:schemeClr val="tx1"/>
                </a:solidFill>
                <a:effectLst/>
                <a:latin typeface="+mn-lt"/>
                <a:ea typeface="+mn-ea"/>
                <a:cs typeface="+mn-cs"/>
              </a:rPr>
              <a:t>, Example infection of VIP neurons by AAV-shRNA.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Averaged VEP traces recorded in the visual cortices of mice that were injected with AAVs expressing control shRNA (black/grey) or shRNA against </a:t>
            </a:r>
            <a:r>
              <a:rPr lang="en-US" sz="1200" b="0" i="1" kern="1200" dirty="0" smtClean="0">
                <a:solidFill>
                  <a:schemeClr val="tx1"/>
                </a:solidFill>
                <a:effectLst/>
                <a:latin typeface="+mn-lt"/>
                <a:ea typeface="+mn-ea"/>
                <a:cs typeface="+mn-cs"/>
              </a:rPr>
              <a:t>Igf1</a:t>
            </a:r>
            <a:r>
              <a:rPr lang="en-US" sz="1200" b="0" i="0" kern="1200" dirty="0" smtClean="0">
                <a:solidFill>
                  <a:schemeClr val="tx1"/>
                </a:solidFill>
                <a:effectLst/>
                <a:latin typeface="+mn-lt"/>
                <a:ea typeface="+mn-ea"/>
                <a:cs typeface="+mn-cs"/>
              </a:rPr>
              <a:t>(red/pink) shRNA and that were (grey, pink) or were not (black, red) subjected to monocular deprivation in the eye contralateral to the recording site (MD versus </a:t>
            </a:r>
            <a:r>
              <a:rPr lang="en-US" sz="1200" b="0" i="0" kern="1200" dirty="0" err="1" smtClean="0">
                <a:solidFill>
                  <a:schemeClr val="tx1"/>
                </a:solidFill>
                <a:effectLst/>
                <a:latin typeface="+mn-lt"/>
                <a:ea typeface="+mn-ea"/>
                <a:cs typeface="+mn-cs"/>
              </a:rPr>
              <a:t>NoMD</a:t>
            </a:r>
            <a:r>
              <a:rPr lang="en-US" sz="1200" b="0" i="0" kern="1200" dirty="0" smtClean="0">
                <a:solidFill>
                  <a:schemeClr val="tx1"/>
                </a:solidFill>
                <a:effectLst/>
                <a:latin typeface="+mn-lt"/>
                <a:ea typeface="+mn-ea"/>
                <a:cs typeface="+mn-cs"/>
              </a:rPr>
              <a:t>, respectively).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MD reduced VEP amplitude in both cases.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Normal ocular dominance plasticity as MD shifts to the </a:t>
            </a:r>
            <a:r>
              <a:rPr lang="en-US" sz="1200" b="0" i="0" kern="1200" dirty="0" err="1" smtClean="0">
                <a:solidFill>
                  <a:schemeClr val="tx1"/>
                </a:solidFill>
                <a:effectLst/>
                <a:latin typeface="+mn-lt"/>
                <a:ea typeface="+mn-ea"/>
                <a:cs typeface="+mn-cs"/>
              </a:rPr>
              <a:t>ispilateral</a:t>
            </a:r>
            <a:r>
              <a:rPr lang="en-US" sz="1200" b="0" i="0" kern="1200" dirty="0" smtClean="0">
                <a:solidFill>
                  <a:schemeClr val="tx1"/>
                </a:solidFill>
                <a:effectLst/>
                <a:latin typeface="+mn-lt"/>
                <a:ea typeface="+mn-ea"/>
                <a:cs typeface="+mn-cs"/>
              </a:rPr>
              <a:t> eye in both groups</a:t>
            </a:r>
            <a:r>
              <a:rPr lang="en-US" sz="1200" b="0" i="0" kern="1200" baseline="0" dirty="0" smtClean="0">
                <a:solidFill>
                  <a:schemeClr val="tx1"/>
                </a:solidFill>
                <a:effectLst/>
                <a:latin typeface="+mn-lt"/>
                <a:ea typeface="+mn-ea"/>
                <a:cs typeface="+mn-cs"/>
              </a:rPr>
              <a:t> (ratio of contra to </a:t>
            </a:r>
            <a:r>
              <a:rPr lang="en-US" sz="1200" b="0" i="0" kern="1200" baseline="0" dirty="0" err="1" smtClean="0">
                <a:solidFill>
                  <a:schemeClr val="tx1"/>
                </a:solidFill>
                <a:effectLst/>
                <a:latin typeface="+mn-lt"/>
                <a:ea typeface="+mn-ea"/>
                <a:cs typeface="+mn-cs"/>
              </a:rPr>
              <a:t>ipsi</a:t>
            </a:r>
            <a:r>
              <a:rPr lang="en-US" sz="1200" b="0" i="0" kern="1200" baseline="0" dirty="0" smtClean="0">
                <a:solidFill>
                  <a:schemeClr val="tx1"/>
                </a:solidFill>
                <a:effectLst/>
                <a:latin typeface="+mn-lt"/>
                <a:ea typeface="+mn-ea"/>
                <a:cs typeface="+mn-cs"/>
              </a:rPr>
              <a:t> is lower). Indicating its not the ocular dominance that’s different, but the visual acuity.</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24</a:t>
            </a:fld>
            <a:endParaRPr lang="en-US"/>
          </a:p>
        </p:txBody>
      </p:sp>
    </p:spTree>
    <p:extLst>
      <p:ext uri="{BB962C8B-B14F-4D97-AF65-F5344CB8AC3E}">
        <p14:creationId xmlns:p14="http://schemas.microsoft.com/office/powerpoint/2010/main" val="407328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Ok, so this was kind of a beast of a paper to go through, but truly amazing what</a:t>
            </a:r>
            <a:r>
              <a:rPr lang="en-US" sz="1200" b="0" i="0" kern="1200" baseline="0" dirty="0" smtClean="0">
                <a:solidFill>
                  <a:schemeClr val="tx1"/>
                </a:solidFill>
                <a:effectLst/>
                <a:latin typeface="+mn-lt"/>
                <a:ea typeface="+mn-ea"/>
                <a:cs typeface="+mn-cs"/>
              </a:rPr>
              <a:t> the authors did as a group. Authors </a:t>
            </a:r>
            <a:r>
              <a:rPr lang="en-US" sz="1200" b="0" i="0" kern="1200" dirty="0" smtClean="0">
                <a:solidFill>
                  <a:schemeClr val="tx1"/>
                </a:solidFill>
                <a:effectLst/>
                <a:latin typeface="+mn-lt"/>
                <a:ea typeface="+mn-ea"/>
                <a:cs typeface="+mn-cs"/>
              </a:rPr>
              <a:t>identify an experience-dependent gene expression program in vasoactive intestinal polypeptide (VIP)-expressing interneurons of the visual cortex that is distinct from those expression patterns observed in other neuronal subtypes. IGF1 (insulin-like growth factor 1) was identified as an activity-dependent gene that functions cell autonomously to increase inhibitory input onto VIP neurons, affecting downstream excitation–inhibition balance within circuits that regulate visual acuity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6BF2C6-DB3C-4E7C-B910-072CFC0FBEEE}" type="slidenum">
              <a:rPr lang="en-US" smtClean="0"/>
              <a:t>25</a:t>
            </a:fld>
            <a:endParaRPr lang="en-US"/>
          </a:p>
        </p:txBody>
      </p:sp>
    </p:spTree>
    <p:extLst>
      <p:ext uri="{BB962C8B-B14F-4D97-AF65-F5344CB8AC3E}">
        <p14:creationId xmlns:p14="http://schemas.microsoft.com/office/powerpoint/2010/main" val="50702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are well aware, there are many types of cortical interneurons and</a:t>
            </a:r>
            <a:r>
              <a:rPr lang="en-US" baseline="0" dirty="0" smtClean="0"/>
              <a:t> they are classified by properties such as morphology, connectivity, marker expression, firing, and even participation in some trained behavior, BUT</a:t>
            </a:r>
          </a:p>
          <a:p>
            <a:r>
              <a:rPr lang="en-US" baseline="0" dirty="0" smtClean="0"/>
              <a:t>[press] is there another property that defines them?</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3</a:t>
            </a:fld>
            <a:endParaRPr lang="en-US"/>
          </a:p>
        </p:txBody>
      </p:sp>
    </p:spTree>
    <p:extLst>
      <p:ext uri="{BB962C8B-B14F-4D97-AF65-F5344CB8AC3E}">
        <p14:creationId xmlns:p14="http://schemas.microsoft.com/office/powerpoint/2010/main" val="350049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he authors</a:t>
            </a:r>
            <a:r>
              <a:rPr lang="en-US" sz="1200" b="0" i="0" kern="1200" baseline="0" dirty="0" smtClean="0">
                <a:solidFill>
                  <a:schemeClr val="tx1"/>
                </a:solidFill>
                <a:effectLst/>
                <a:latin typeface="+mn-lt"/>
                <a:ea typeface="+mn-ea"/>
                <a:cs typeface="+mn-cs"/>
              </a:rPr>
              <a:t> essentially performed a very big fishing experiment to find out how light exposure affects gene expression in cortical neurons.</a:t>
            </a:r>
          </a:p>
          <a:p>
            <a:r>
              <a:rPr lang="en-US" sz="1200" b="0" i="0" kern="1200" baseline="0" dirty="0" smtClean="0">
                <a:solidFill>
                  <a:schemeClr val="tx1"/>
                </a:solidFill>
                <a:effectLst/>
                <a:latin typeface="+mn-lt"/>
                <a:ea typeface="+mn-ea"/>
                <a:cs typeface="+mn-cs"/>
              </a:rPr>
              <a:t>They used this general approach </a:t>
            </a:r>
            <a:r>
              <a:rPr lang="en-US" sz="1200" b="0" i="0" kern="1200" dirty="0" smtClean="0">
                <a:solidFill>
                  <a:schemeClr val="tx1"/>
                </a:solidFill>
                <a:effectLst/>
                <a:latin typeface="+mn-lt"/>
                <a:ea typeface="+mn-ea"/>
                <a:cs typeface="+mn-cs"/>
              </a:rPr>
              <a:t>to purify ribosome-bound RNA from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-expressing neurons specifically in the visual cortex following visual experience manipulations. [press] Now,</a:t>
            </a:r>
            <a:r>
              <a:rPr lang="en-US" sz="1200" b="0" i="0" kern="1200" baseline="0" dirty="0" smtClean="0">
                <a:solidFill>
                  <a:schemeClr val="tx1"/>
                </a:solidFill>
                <a:effectLst/>
                <a:latin typeface="+mn-lt"/>
                <a:ea typeface="+mn-ea"/>
                <a:cs typeface="+mn-cs"/>
              </a:rPr>
              <a:t> b</a:t>
            </a:r>
            <a:r>
              <a:rPr lang="en-US" sz="1200" b="0" i="0" kern="1200" dirty="0" smtClean="0">
                <a:solidFill>
                  <a:schemeClr val="tx1"/>
                </a:solidFill>
                <a:effectLst/>
                <a:latin typeface="+mn-lt"/>
                <a:ea typeface="+mn-ea"/>
                <a:cs typeface="+mn-cs"/>
              </a:rPr>
              <a:t>efore we dive into</a:t>
            </a:r>
            <a:r>
              <a:rPr lang="en-US" sz="1200" b="0" i="0" kern="1200" baseline="0" dirty="0" smtClean="0">
                <a:solidFill>
                  <a:schemeClr val="tx1"/>
                </a:solidFill>
                <a:effectLst/>
                <a:latin typeface="+mn-lt"/>
                <a:ea typeface="+mn-ea"/>
                <a:cs typeface="+mn-cs"/>
              </a:rPr>
              <a:t> the results, what is </a:t>
            </a:r>
            <a:r>
              <a:rPr lang="en-US" sz="1200" b="0" i="0" kern="1200" baseline="0" dirty="0" err="1" smtClean="0">
                <a:solidFill>
                  <a:schemeClr val="tx1"/>
                </a:solidFill>
                <a:effectLst/>
                <a:latin typeface="+mn-lt"/>
                <a:ea typeface="+mn-ea"/>
                <a:cs typeface="+mn-cs"/>
              </a:rPr>
              <a:t>ribbotagging</a:t>
            </a:r>
            <a:r>
              <a:rPr lang="en-US" sz="1200" b="0" i="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4</a:t>
            </a:fld>
            <a:endParaRPr lang="en-US"/>
          </a:p>
        </p:txBody>
      </p:sp>
    </p:spTree>
    <p:extLst>
      <p:ext uri="{BB962C8B-B14F-4D97-AF65-F5344CB8AC3E}">
        <p14:creationId xmlns:p14="http://schemas.microsoft.com/office/powerpoint/2010/main" val="422383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cartoon outlines the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method. First</a:t>
            </a:r>
            <a:r>
              <a:rPr lang="en-US" sz="1200" b="0" i="0" kern="1200" baseline="0" dirty="0" smtClean="0">
                <a:solidFill>
                  <a:schemeClr val="tx1"/>
                </a:solidFill>
                <a:effectLst/>
                <a:latin typeface="+mn-lt"/>
                <a:ea typeface="+mn-ea"/>
                <a:cs typeface="+mn-cs"/>
              </a:rPr>
              <a:t>, a </a:t>
            </a:r>
            <a:r>
              <a:rPr lang="en-US" sz="1200" b="0" i="0" kern="1200" dirty="0" smtClean="0">
                <a:solidFill>
                  <a:schemeClr val="tx1"/>
                </a:solidFill>
                <a:effectLst/>
                <a:latin typeface="+mn-lt"/>
                <a:ea typeface="+mn-ea"/>
                <a:cs typeface="+mn-cs"/>
              </a:rPr>
              <a:t>mouse which has a modified Ribosomal Protein L22 which is one of the 79 core proteins that constitute the ribosome particle as it is assembled in the nucleolus. A </a:t>
            </a:r>
            <a:r>
              <a:rPr lang="en-US" sz="1200" b="0" i="0" kern="1200" dirty="0" err="1" smtClean="0">
                <a:solidFill>
                  <a:schemeClr val="tx1"/>
                </a:solidFill>
                <a:effectLst/>
                <a:latin typeface="+mn-lt"/>
                <a:ea typeface="+mn-ea"/>
                <a:cs typeface="+mn-cs"/>
              </a:rPr>
              <a:t>floxed</a:t>
            </a:r>
            <a:r>
              <a:rPr lang="en-US" sz="1200" b="0" i="0" kern="1200" dirty="0" smtClean="0">
                <a:solidFill>
                  <a:schemeClr val="tx1"/>
                </a:solidFill>
                <a:effectLst/>
                <a:latin typeface="+mn-lt"/>
                <a:ea typeface="+mn-ea"/>
                <a:cs typeface="+mn-cs"/>
              </a:rPr>
              <a:t> exon 4 allele of the Rpl22 gene has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three HA epitopes. Second, a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mouse is crossed to any available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recombinase-expressing mouse line, which results in the deletion of wild-type exon 4 and replacement with the HA-tagged exon 4 only in cells that express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recombinase. [press] The cells within the tissue or organ that now express RPL22</a:t>
            </a:r>
            <a:r>
              <a:rPr lang="en-US" sz="1200" b="0" i="0" kern="1200" cap="small" baseline="30000" dirty="0" smtClean="0">
                <a:solidFill>
                  <a:schemeClr val="tx1"/>
                </a:solidFill>
                <a:effectLst/>
                <a:latin typeface="+mn-lt"/>
                <a:ea typeface="+mn-ea"/>
                <a:cs typeface="+mn-cs"/>
              </a:rPr>
              <a:t>ha</a:t>
            </a:r>
            <a:r>
              <a:rPr lang="en-US" sz="1200" b="0" i="0" kern="1200" dirty="0" smtClean="0">
                <a:solidFill>
                  <a:schemeClr val="tx1"/>
                </a:solidFill>
                <a:effectLst/>
                <a:latin typeface="+mn-lt"/>
                <a:ea typeface="+mn-ea"/>
                <a:cs typeface="+mn-cs"/>
              </a:rPr>
              <a:t>-tagged ribosomes are homogenized, and mixed with HA antibody-coupled magnetic beads to clear the homogenate. After an overnight incubation at 4 °C, [press] the magnetic beads have</a:t>
            </a:r>
            <a:r>
              <a:rPr lang="en-US" sz="1200" b="0" i="0" kern="1200" baseline="0" dirty="0" smtClean="0">
                <a:solidFill>
                  <a:schemeClr val="tx1"/>
                </a:solidFill>
                <a:effectLst/>
                <a:latin typeface="+mn-lt"/>
                <a:ea typeface="+mn-ea"/>
                <a:cs typeface="+mn-cs"/>
              </a:rPr>
              <a:t> captured the </a:t>
            </a:r>
            <a:r>
              <a:rPr lang="en-US" sz="1200" b="0" i="0" kern="1200" dirty="0" err="1" smtClean="0">
                <a:solidFill>
                  <a:schemeClr val="tx1"/>
                </a:solidFill>
                <a:effectLst/>
                <a:latin typeface="+mn-lt"/>
                <a:ea typeface="+mn-ea"/>
                <a:cs typeface="+mn-cs"/>
              </a:rPr>
              <a:t>immunoadsorbed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polysomes</a:t>
            </a:r>
            <a:r>
              <a:rPr lang="en-US" sz="1200" b="0" i="0" kern="1200" dirty="0" smtClean="0">
                <a:solidFill>
                  <a:schemeClr val="tx1"/>
                </a:solidFill>
                <a:effectLst/>
                <a:latin typeface="+mn-lt"/>
                <a:ea typeface="+mn-ea"/>
                <a:cs typeface="+mn-cs"/>
              </a:rPr>
              <a:t> and are washed with a high salt buffer before extraction of the mRNA transcripts [press].</a:t>
            </a:r>
            <a:r>
              <a:rPr lang="en-US" sz="1200" b="0" i="0" kern="1200" baseline="0" dirty="0" smtClean="0">
                <a:solidFill>
                  <a:schemeClr val="tx1"/>
                </a:solidFill>
                <a:effectLst/>
                <a:latin typeface="+mn-lt"/>
                <a:ea typeface="+mn-ea"/>
                <a:cs typeface="+mn-cs"/>
              </a:rPr>
              <a:t> These transcripts </a:t>
            </a:r>
            <a:r>
              <a:rPr lang="en-US" sz="1200" b="0" i="0" kern="1200" dirty="0" smtClean="0">
                <a:solidFill>
                  <a:schemeClr val="tx1"/>
                </a:solidFill>
                <a:effectLst/>
                <a:latin typeface="+mn-lt"/>
                <a:ea typeface="+mn-ea"/>
                <a:cs typeface="+mn-cs"/>
              </a:rPr>
              <a:t>can then be analyzed by </a:t>
            </a:r>
            <a:r>
              <a:rPr lang="en-US" sz="1200" b="0" i="0" kern="1200" dirty="0" err="1" smtClean="0">
                <a:solidFill>
                  <a:schemeClr val="tx1"/>
                </a:solidFill>
                <a:effectLst/>
                <a:latin typeface="+mn-lt"/>
                <a:ea typeface="+mn-ea"/>
                <a:cs typeface="+mn-cs"/>
              </a:rPr>
              <a:t>qRT</a:t>
            </a:r>
            <a:r>
              <a:rPr lang="en-US" sz="1200" b="0" i="0" kern="1200" dirty="0" smtClean="0">
                <a:solidFill>
                  <a:schemeClr val="tx1"/>
                </a:solidFill>
                <a:effectLst/>
                <a:latin typeface="+mn-lt"/>
                <a:ea typeface="+mn-ea"/>
                <a:cs typeface="+mn-cs"/>
              </a:rPr>
              <a:t>-PCR, microarray, or RNA-seq.</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mouse has a modified Ribosomal Protein L22 (RPL22), which is one of the 79 core proteins that constitute the ribosome particle as it is assembled in the nucleolus. The final coding exon 4 of the Rpl22 gene is flanked by </a:t>
            </a:r>
            <a:r>
              <a:rPr lang="en-US" sz="1200" b="0" i="0" kern="1200" dirty="0" err="1" smtClean="0">
                <a:solidFill>
                  <a:schemeClr val="tx1"/>
                </a:solidFill>
                <a:effectLst/>
                <a:latin typeface="+mn-lt"/>
                <a:ea typeface="+mn-ea"/>
                <a:cs typeface="+mn-cs"/>
              </a:rPr>
              <a:t>LoxP</a:t>
            </a:r>
            <a:r>
              <a:rPr lang="en-US" sz="1200" b="0" i="0" kern="1200" dirty="0" smtClean="0">
                <a:solidFill>
                  <a:schemeClr val="tx1"/>
                </a:solidFill>
                <a:effectLst/>
                <a:latin typeface="+mn-lt"/>
                <a:ea typeface="+mn-ea"/>
                <a:cs typeface="+mn-cs"/>
              </a:rPr>
              <a:t> recombination sites followed by an identical final exon 4 that has three hemagglutinin (HA) epitope coding sequences inserted before the final STOP codon of the gene. When the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mouse is crossed to a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Driver mouse, the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recombinase enzyme is activated in the cell type of interest, resulting in removal of the </a:t>
            </a:r>
            <a:r>
              <a:rPr lang="en-US" sz="1200" b="0" i="0" kern="1200" dirty="0" err="1" smtClean="0">
                <a:solidFill>
                  <a:schemeClr val="tx1"/>
                </a:solidFill>
                <a:effectLst/>
                <a:latin typeface="+mn-lt"/>
                <a:ea typeface="+mn-ea"/>
                <a:cs typeface="+mn-cs"/>
              </a:rPr>
              <a:t>LoxP</a:t>
            </a:r>
            <a:r>
              <a:rPr lang="en-US" sz="1200" b="0" i="0" kern="1200" dirty="0" smtClean="0">
                <a:solidFill>
                  <a:schemeClr val="tx1"/>
                </a:solidFill>
                <a:effectLst/>
                <a:latin typeface="+mn-lt"/>
                <a:ea typeface="+mn-ea"/>
                <a:cs typeface="+mn-cs"/>
              </a:rPr>
              <a:t>-flanked wild type Rpl22 exon 4 and replacement with the HA-tagged Rpl22 exon 4. Following excision of the wild type Rpl22 exon 4, RPL22-HA protein is expressed and incorporated into the ribosome particle.</a:t>
            </a:r>
          </a:p>
          <a:p>
            <a:r>
              <a:rPr lang="en-US" sz="1200" b="0" i="0" kern="1200" dirty="0" smtClean="0">
                <a:solidFill>
                  <a:schemeClr val="tx1"/>
                </a:solidFill>
                <a:effectLst/>
                <a:latin typeface="+mn-lt"/>
                <a:ea typeface="+mn-ea"/>
                <a:cs typeface="+mn-cs"/>
              </a:rPr>
              <a:t>For the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procedure, female homozygous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mice (available from Jackson Laboratories) can be crossed to a male cell type-specific or inducible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 Driver mouse to obtain experimental offspring that are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-Driver+:</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Whole brain or micro-dissected/micro-punched brain tissue can be used in the </a:t>
            </a:r>
            <a:r>
              <a:rPr lang="en-US" sz="1200" b="0" i="0" kern="1200" dirty="0" err="1" smtClean="0">
                <a:solidFill>
                  <a:schemeClr val="tx1"/>
                </a:solidFill>
                <a:effectLst/>
                <a:latin typeface="+mn-lt"/>
                <a:ea typeface="+mn-ea"/>
                <a:cs typeface="+mn-cs"/>
              </a:rPr>
              <a:t>RiboTag</a:t>
            </a:r>
            <a:r>
              <a:rPr lang="en-US" sz="1200" b="0" i="0" kern="1200" dirty="0" smtClean="0">
                <a:solidFill>
                  <a:schemeClr val="tx1"/>
                </a:solidFill>
                <a:effectLst/>
                <a:latin typeface="+mn-lt"/>
                <a:ea typeface="+mn-ea"/>
                <a:cs typeface="+mn-cs"/>
              </a:rPr>
              <a:t> IP procedure. The procedure requires approximately 2 days from the point of making the brain homogenate to having cell type-specific RNA ready for analysis by microarray, </a:t>
            </a:r>
            <a:r>
              <a:rPr lang="en-US" sz="1200" b="0" i="0" kern="1200" dirty="0" err="1" smtClean="0">
                <a:solidFill>
                  <a:schemeClr val="tx1"/>
                </a:solidFill>
                <a:effectLst/>
                <a:latin typeface="+mn-lt"/>
                <a:ea typeface="+mn-ea"/>
                <a:cs typeface="+mn-cs"/>
              </a:rPr>
              <a:t>RNAseq</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qRT</a:t>
            </a:r>
            <a:r>
              <a:rPr lang="en-US" sz="1200" b="0" i="0" kern="1200" dirty="0" smtClean="0">
                <a:solidFill>
                  <a:schemeClr val="tx1"/>
                </a:solidFill>
                <a:effectLst/>
                <a:latin typeface="+mn-lt"/>
                <a:ea typeface="+mn-ea"/>
                <a:cs typeface="+mn-cs"/>
              </a:rPr>
              <a:t>-PCR. </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5</a:t>
            </a:fld>
            <a:endParaRPr lang="en-US"/>
          </a:p>
        </p:txBody>
      </p:sp>
    </p:spTree>
    <p:extLst>
      <p:ext uri="{BB962C8B-B14F-4D97-AF65-F5344CB8AC3E}">
        <p14:creationId xmlns:p14="http://schemas.microsoft.com/office/powerpoint/2010/main" val="389561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Mice are housed in normal 12L/12D. @ 42 days, some are left in dark only. @ 56 days, some are sacked, and others</a:t>
            </a:r>
            <a:r>
              <a:rPr lang="en-US" baseline="0" dirty="0" smtClean="0"/>
              <a:t> are exposed to incremental durations of light. I’d be curious to know how the mice responded to sudden light exposure and if that behavioral response itself changed due to light. Did they keep their eyes open for the entire exposure, or did they sleep/hide from light? But I digress…</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6</a:t>
            </a:fld>
            <a:endParaRPr lang="en-US"/>
          </a:p>
        </p:txBody>
      </p:sp>
    </p:spTree>
    <p:extLst>
      <p:ext uri="{BB962C8B-B14F-4D97-AF65-F5344CB8AC3E}">
        <p14:creationId xmlns:p14="http://schemas.microsoft.com/office/powerpoint/2010/main" val="39340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are examples of the purified transcripts that have been sequenced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(exons shaded). As expected, each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-line</a:t>
            </a:r>
            <a:r>
              <a:rPr lang="en-US" sz="1200" b="0" i="0" kern="1200" baseline="0" dirty="0" smtClean="0">
                <a:solidFill>
                  <a:schemeClr val="tx1"/>
                </a:solidFill>
                <a:effectLst/>
                <a:latin typeface="+mn-lt"/>
                <a:ea typeface="+mn-ea"/>
                <a:cs typeface="+mn-cs"/>
              </a:rPr>
              <a:t> expresses high levels of cell type RNA. For example, tbr1 is found in cortical </a:t>
            </a:r>
            <a:r>
              <a:rPr lang="en-US" sz="1200" b="0" i="0" kern="1200" baseline="0" dirty="0" err="1" smtClean="0">
                <a:solidFill>
                  <a:schemeClr val="tx1"/>
                </a:solidFill>
                <a:effectLst/>
                <a:latin typeface="+mn-lt"/>
                <a:ea typeface="+mn-ea"/>
                <a:cs typeface="+mn-cs"/>
              </a:rPr>
              <a:t>pyram</a:t>
            </a:r>
            <a:r>
              <a:rPr lang="en-US" sz="1200" b="0" i="0" kern="1200" baseline="0" dirty="0" smtClean="0">
                <a:solidFill>
                  <a:schemeClr val="tx1"/>
                </a:solidFill>
                <a:effectLst/>
                <a:latin typeface="+mn-lt"/>
                <a:ea typeface="+mn-ea"/>
                <a:cs typeface="+mn-cs"/>
              </a:rPr>
              <a:t> neurons. </a:t>
            </a:r>
            <a:r>
              <a:rPr lang="en-US" sz="1200" b="0" i="0" kern="1200" baseline="0" dirty="0" err="1" smtClean="0">
                <a:solidFill>
                  <a:schemeClr val="tx1"/>
                </a:solidFill>
                <a:effectLst/>
                <a:latin typeface="+mn-lt"/>
                <a:ea typeface="+mn-ea"/>
                <a:cs typeface="+mn-cs"/>
              </a:rPr>
              <a:t>Vgat</a:t>
            </a:r>
            <a:r>
              <a:rPr lang="en-US" sz="1200" b="0" i="0" kern="1200" baseline="0" dirty="0" smtClean="0">
                <a:solidFill>
                  <a:schemeClr val="tx1"/>
                </a:solidFill>
                <a:effectLst/>
                <a:latin typeface="+mn-lt"/>
                <a:ea typeface="+mn-ea"/>
                <a:cs typeface="+mn-cs"/>
              </a:rPr>
              <a:t> is a transporter of </a:t>
            </a:r>
            <a:r>
              <a:rPr lang="en-US" sz="1200" b="0" i="0" kern="1200" baseline="0" dirty="0" err="1" smtClean="0">
                <a:solidFill>
                  <a:schemeClr val="tx1"/>
                </a:solidFill>
                <a:effectLst/>
                <a:latin typeface="+mn-lt"/>
                <a:ea typeface="+mn-ea"/>
                <a:cs typeface="+mn-cs"/>
              </a:rPr>
              <a:t>gaba</a:t>
            </a:r>
            <a:r>
              <a:rPr lang="en-US" sz="1200" b="0" i="0" kern="1200" baseline="0" dirty="0" smtClean="0">
                <a:solidFill>
                  <a:schemeClr val="tx1"/>
                </a:solidFill>
                <a:effectLst/>
                <a:latin typeface="+mn-lt"/>
                <a:ea typeface="+mn-ea"/>
                <a:cs typeface="+mn-cs"/>
              </a:rPr>
              <a:t> and found in the interneurons etc.</a:t>
            </a:r>
          </a:p>
          <a:p>
            <a:r>
              <a:rPr lang="en-US" sz="1200" b="0" i="0" kern="1200" baseline="0" dirty="0" smtClean="0">
                <a:solidFill>
                  <a:schemeClr val="tx1"/>
                </a:solidFill>
                <a:effectLst/>
                <a:latin typeface="+mn-lt"/>
                <a:ea typeface="+mn-ea"/>
                <a:cs typeface="+mn-cs"/>
              </a:rPr>
              <a:t>[press]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Also,</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racked early-gene expression over</a:t>
            </a:r>
            <a:r>
              <a:rPr lang="en-US" sz="1200" b="0" i="0" kern="1200" baseline="0" dirty="0" smtClean="0">
                <a:solidFill>
                  <a:schemeClr val="tx1"/>
                </a:solidFill>
                <a:effectLst/>
                <a:latin typeface="+mn-lt"/>
                <a:ea typeface="+mn-ea"/>
                <a:cs typeface="+mn-cs"/>
              </a:rPr>
              <a:t> light exposure. </a:t>
            </a:r>
            <a:r>
              <a:rPr lang="en-US" sz="1200" b="0" i="0" kern="1200" dirty="0" smtClean="0">
                <a:solidFill>
                  <a:schemeClr val="tx1"/>
                </a:solidFill>
                <a:effectLst/>
                <a:latin typeface="+mn-lt"/>
                <a:ea typeface="+mn-ea"/>
                <a:cs typeface="+mn-cs"/>
              </a:rPr>
              <a:t>Line plots show</a:t>
            </a:r>
            <a:r>
              <a:rPr lang="en-US" sz="1200" b="0" i="0" kern="1200" baseline="0" dirty="0" smtClean="0">
                <a:solidFill>
                  <a:schemeClr val="tx1"/>
                </a:solidFill>
                <a:effectLst/>
                <a:latin typeface="+mn-lt"/>
                <a:ea typeface="+mn-ea"/>
                <a:cs typeface="+mn-cs"/>
              </a:rPr>
              <a:t> peaks levels</a:t>
            </a:r>
            <a:r>
              <a:rPr lang="en-US" sz="1200" b="0" i="0" kern="1200" dirty="0" smtClean="0">
                <a:solidFill>
                  <a:schemeClr val="tx1"/>
                </a:solidFill>
                <a:effectLst/>
                <a:latin typeface="+mn-lt"/>
                <a:ea typeface="+mn-ea"/>
                <a:cs typeface="+mn-cs"/>
              </a:rPr>
              <a:t> of expression in egr1, </a:t>
            </a:r>
            <a:r>
              <a:rPr lang="en-US" sz="1200" b="0" i="0" kern="1200" dirty="0" err="1" smtClean="0">
                <a:solidFill>
                  <a:schemeClr val="tx1"/>
                </a:solidFill>
                <a:effectLst/>
                <a:latin typeface="+mn-lt"/>
                <a:ea typeface="+mn-ea"/>
                <a:cs typeface="+mn-cs"/>
              </a:rPr>
              <a:t>fos</a:t>
            </a:r>
            <a:r>
              <a:rPr lang="en-US" sz="1200" b="0" i="0" kern="1200" dirty="0" smtClean="0">
                <a:solidFill>
                  <a:schemeClr val="tx1"/>
                </a:solidFill>
                <a:effectLst/>
                <a:latin typeface="+mn-lt"/>
                <a:ea typeface="+mn-ea"/>
                <a:cs typeface="+mn-cs"/>
              </a:rPr>
              <a:t>, npas4. All lines have this acute expression then decay</a:t>
            </a:r>
            <a:r>
              <a:rPr lang="en-US" sz="1200" b="0" i="0" kern="1200" baseline="0" dirty="0" smtClean="0">
                <a:solidFill>
                  <a:schemeClr val="tx1"/>
                </a:solidFill>
                <a:effectLst/>
                <a:latin typeface="+mn-lt"/>
                <a:ea typeface="+mn-ea"/>
                <a:cs typeface="+mn-cs"/>
              </a:rPr>
              <a:t> to baseline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Across the different </a:t>
            </a:r>
            <a:r>
              <a:rPr lang="en-US" sz="1200" b="0" i="0" kern="1200" dirty="0" err="1" smtClean="0">
                <a:solidFill>
                  <a:schemeClr val="tx1"/>
                </a:solidFill>
                <a:effectLst/>
                <a:latin typeface="+mn-lt"/>
                <a:ea typeface="+mn-ea"/>
                <a:cs typeface="+mn-cs"/>
              </a:rPr>
              <a:t>cre</a:t>
            </a:r>
            <a:r>
              <a:rPr lang="en-US" sz="1200" b="0" i="0" kern="1200" dirty="0" smtClean="0">
                <a:solidFill>
                  <a:schemeClr val="tx1"/>
                </a:solidFill>
                <a:effectLst/>
                <a:latin typeface="+mn-lt"/>
                <a:ea typeface="+mn-ea"/>
                <a:cs typeface="+mn-cs"/>
              </a:rPr>
              <a:t>-lines, what are the population-level</a:t>
            </a:r>
            <a:r>
              <a:rPr lang="en-US" sz="1200" b="0" i="0" kern="1200" baseline="0" dirty="0" smtClean="0">
                <a:solidFill>
                  <a:schemeClr val="tx1"/>
                </a:solidFill>
                <a:effectLst/>
                <a:latin typeface="+mn-lt"/>
                <a:ea typeface="+mn-ea"/>
                <a:cs typeface="+mn-cs"/>
              </a:rPr>
              <a:t> differences in gene expression? Find that VIP has greatest number of visual responsive genes. Could have used a measure of distribution spread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variance, range, inter-quartile range) or even confidence intervals (find</a:t>
            </a:r>
            <a:r>
              <a:rPr lang="en-US" sz="1200" b="0" i="0" kern="1200" dirty="0" smtClean="0">
                <a:solidFill>
                  <a:schemeClr val="tx1"/>
                </a:solidFill>
                <a:effectLst/>
                <a:latin typeface="+mn-lt"/>
                <a:ea typeface="+mn-ea"/>
                <a:cs typeface="+mn-cs"/>
              </a:rPr>
              <a:t> 95% of AUC fall within this </a:t>
            </a:r>
            <a:r>
              <a:rPr lang="en-US" sz="1200" b="1" i="0" kern="1200" dirty="0" smtClean="0">
                <a:solidFill>
                  <a:schemeClr val="tx1"/>
                </a:solidFill>
                <a:effectLst/>
                <a:latin typeface="+mn-lt"/>
                <a:ea typeface="+mn-ea"/>
                <a:cs typeface="+mn-cs"/>
              </a:rPr>
              <a:t>interval</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heat map which shows</a:t>
            </a:r>
            <a:r>
              <a:rPr lang="en-US" sz="1200" b="0" i="0" kern="1200" baseline="0" dirty="0" smtClean="0">
                <a:solidFill>
                  <a:schemeClr val="tx1"/>
                </a:solidFill>
                <a:effectLst/>
                <a:latin typeface="+mn-lt"/>
                <a:ea typeface="+mn-ea"/>
                <a:cs typeface="+mn-cs"/>
              </a:rPr>
              <a:t> pairwise difference in </a:t>
            </a:r>
            <a:r>
              <a:rPr lang="en-US" sz="1200" b="0" i="0" kern="1200" dirty="0" smtClean="0">
                <a:solidFill>
                  <a:schemeClr val="tx1"/>
                </a:solidFill>
                <a:effectLst/>
                <a:latin typeface="+mn-lt"/>
                <a:ea typeface="+mn-ea"/>
                <a:cs typeface="+mn-cs"/>
              </a:rPr>
              <a:t>fold-change expression,</a:t>
            </a:r>
            <a:r>
              <a:rPr lang="en-US" sz="1200" b="0" i="0" kern="1200" baseline="0" dirty="0" smtClean="0">
                <a:solidFill>
                  <a:schemeClr val="tx1"/>
                </a:solidFill>
                <a:effectLst/>
                <a:latin typeface="+mn-lt"/>
                <a:ea typeface="+mn-ea"/>
                <a:cs typeface="+mn-cs"/>
              </a:rPr>
              <a:t> red being most different, white being not different</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VIP is very </a:t>
            </a:r>
            <a:r>
              <a:rPr lang="en-US" sz="1200" b="0" i="0" kern="1200" baseline="0" dirty="0" err="1" smtClean="0">
                <a:solidFill>
                  <a:schemeClr val="tx1"/>
                </a:solidFill>
                <a:effectLst/>
                <a:latin typeface="+mn-lt"/>
                <a:ea typeface="+mn-ea"/>
                <a:cs typeface="+mn-cs"/>
              </a:rPr>
              <a:t>very</a:t>
            </a:r>
            <a:r>
              <a:rPr lang="en-US" sz="1200" b="0" i="0" kern="1200" baseline="0" dirty="0" smtClean="0">
                <a:solidFill>
                  <a:schemeClr val="tx1"/>
                </a:solidFill>
                <a:effectLst/>
                <a:latin typeface="+mn-lt"/>
                <a:ea typeface="+mn-ea"/>
                <a:cs typeface="+mn-cs"/>
              </a:rPr>
              <a:t> different from all other pairwise comparisons.</a:t>
            </a:r>
          </a:p>
          <a:p>
            <a:r>
              <a:rPr lang="en-US" sz="1200" b="0" i="0" kern="1200" baseline="0" dirty="0" smtClean="0">
                <a:solidFill>
                  <a:schemeClr val="tx1"/>
                </a:solidFill>
                <a:effectLst/>
                <a:latin typeface="+mn-lt"/>
                <a:ea typeface="+mn-ea"/>
                <a:cs typeface="+mn-cs"/>
              </a:rPr>
              <a:t>[press]</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f</a:t>
            </a:r>
            <a:r>
              <a:rPr lang="en-US" sz="1200" b="0" i="0" kern="1200" dirty="0" err="1"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Comparison of spearman correlation coefficients (rank/order-based non-linear correlation) of experience-regulated genes vs non-regulated genes in a cell line</a:t>
            </a:r>
            <a:r>
              <a:rPr lang="en-US" sz="1200" b="0" i="0" kern="1200" baseline="0" dirty="0" smtClean="0">
                <a:solidFill>
                  <a:schemeClr val="tx1"/>
                </a:solidFill>
                <a:effectLst/>
                <a:latin typeface="+mn-lt"/>
                <a:ea typeface="+mn-ea"/>
                <a:cs typeface="+mn-cs"/>
              </a:rPr>
              <a:t> manner and time point manner. Each </a:t>
            </a:r>
            <a:r>
              <a:rPr lang="en-US" sz="1200" b="0" i="0" kern="1200" baseline="0" dirty="0" err="1" smtClean="0">
                <a:solidFill>
                  <a:schemeClr val="tx1"/>
                </a:solidFill>
                <a:effectLst/>
                <a:latin typeface="+mn-lt"/>
                <a:ea typeface="+mn-ea"/>
                <a:cs typeface="+mn-cs"/>
              </a:rPr>
              <a:t>creline</a:t>
            </a:r>
            <a:r>
              <a:rPr lang="en-US" sz="1200" b="0" i="0" kern="1200" baseline="0" dirty="0" smtClean="0">
                <a:solidFill>
                  <a:schemeClr val="tx1"/>
                </a:solidFill>
                <a:effectLst/>
                <a:latin typeface="+mn-lt"/>
                <a:ea typeface="+mn-ea"/>
                <a:cs typeface="+mn-cs"/>
              </a:rPr>
              <a:t> highly correlates with self in a symmetric matrix. For example, looking down the Gad2 column, it highly correlates with all other </a:t>
            </a:r>
            <a:r>
              <a:rPr lang="en-US" sz="1200" b="0" i="0" kern="1200" baseline="0" dirty="0" err="1"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subtypes</a:t>
            </a:r>
            <a:r>
              <a:rPr lang="en-US" sz="1200" b="0" i="0" kern="1200" dirty="0" smtClean="0">
                <a:solidFill>
                  <a:schemeClr val="tx1"/>
                </a:solidFill>
                <a:effectLst/>
                <a:latin typeface="+mn-lt"/>
                <a:ea typeface="+mn-ea"/>
                <a:cs typeface="+mn-cs"/>
              </a:rPr>
              <a:t>. Interestingly, VIP</a:t>
            </a:r>
            <a:r>
              <a:rPr lang="en-US" sz="1200" b="0" i="0" kern="1200" baseline="0" dirty="0" smtClean="0">
                <a:solidFill>
                  <a:schemeClr val="tx1"/>
                </a:solidFill>
                <a:effectLst/>
                <a:latin typeface="+mn-lt"/>
                <a:ea typeface="+mn-ea"/>
                <a:cs typeface="+mn-cs"/>
              </a:rPr>
              <a:t> to Emx1 correlation is highest among </a:t>
            </a:r>
            <a:r>
              <a:rPr lang="en-US" sz="1200" b="0" i="0" kern="1200" baseline="0" dirty="0" err="1"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subclasses, but not mentioned in the text or seen in the next analysis. </a:t>
            </a: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Another approach</a:t>
            </a:r>
            <a:r>
              <a:rPr lang="en-US" sz="1200" b="0" i="0" kern="1200" baseline="0" dirty="0" smtClean="0">
                <a:solidFill>
                  <a:schemeClr val="tx1"/>
                </a:solidFill>
                <a:effectLst/>
                <a:latin typeface="+mn-lt"/>
                <a:ea typeface="+mn-ea"/>
                <a:cs typeface="+mn-cs"/>
              </a:rPr>
              <a:t> is to use </a:t>
            </a:r>
            <a:r>
              <a:rPr lang="en-US" sz="1200" b="0" i="0" kern="1200" dirty="0" smtClean="0">
                <a:solidFill>
                  <a:schemeClr val="tx1"/>
                </a:solidFill>
                <a:effectLst/>
                <a:latin typeface="+mn-lt"/>
                <a:ea typeface="+mn-ea"/>
                <a:cs typeface="+mn-cs"/>
              </a:rPr>
              <a:t>Linkage analysis of all experience-regulated genes compared</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random genes using the mean expression values of each gene in each sample (</a:t>
            </a:r>
            <a:r>
              <a:rPr lang="en-US" sz="1200" b="1"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resampling</a:t>
            </a:r>
            <a:r>
              <a:rPr lang="en-US" sz="1200" b="0" i="0" kern="1200" baseline="0" dirty="0" smtClean="0">
                <a:solidFill>
                  <a:schemeClr val="tx1"/>
                </a:solidFill>
                <a:effectLst/>
                <a:latin typeface="+mn-lt"/>
                <a:ea typeface="+mn-ea"/>
                <a:cs typeface="+mn-cs"/>
              </a:rPr>
              <a:t> with replacement based test. Each </a:t>
            </a:r>
            <a:r>
              <a:rPr lang="en-US" sz="1200" b="0" i="0" kern="1200" baseline="0" dirty="0" err="1" smtClean="0">
                <a:solidFill>
                  <a:schemeClr val="tx1"/>
                </a:solidFill>
                <a:effectLst/>
                <a:latin typeface="+mn-lt"/>
                <a:ea typeface="+mn-ea"/>
                <a:cs typeface="+mn-cs"/>
              </a:rPr>
              <a:t>creline</a:t>
            </a:r>
            <a:r>
              <a:rPr lang="en-US" sz="1200" b="0" i="0" kern="1200" baseline="0" dirty="0" smtClean="0">
                <a:solidFill>
                  <a:schemeClr val="tx1"/>
                </a:solidFill>
                <a:effectLst/>
                <a:latin typeface="+mn-lt"/>
                <a:ea typeface="+mn-ea"/>
                <a:cs typeface="+mn-cs"/>
              </a:rPr>
              <a:t> is clustered differently, PV-SST sharing a node, then PV-SST-</a:t>
            </a:r>
            <a:r>
              <a:rPr lang="en-US" sz="1200" b="0" i="0" kern="1200" baseline="0" dirty="0" err="1" smtClean="0">
                <a:solidFill>
                  <a:schemeClr val="tx1"/>
                </a:solidFill>
                <a:effectLst/>
                <a:latin typeface="+mn-lt"/>
                <a:ea typeface="+mn-ea"/>
                <a:cs typeface="+mn-cs"/>
              </a:rPr>
              <a:t>Emx</a:t>
            </a:r>
            <a:r>
              <a:rPr lang="en-US" sz="1200" b="0" i="0" kern="1200" baseline="0" dirty="0" smtClean="0">
                <a:solidFill>
                  <a:schemeClr val="tx1"/>
                </a:solidFill>
                <a:effectLst/>
                <a:latin typeface="+mn-lt"/>
                <a:ea typeface="+mn-ea"/>
                <a:cs typeface="+mn-cs"/>
              </a:rPr>
              <a:t> shares a node which is odd to me… Also the choice of comparator distribution seems odd. Why pull from non-experience regulated genes? Each linkage is pulling from different sets of genes so of course their cluster distances are different… Pull from gad2 responsive genes and ask how similar are the other lines?</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7</a:t>
            </a:fld>
            <a:endParaRPr lang="en-US"/>
          </a:p>
        </p:txBody>
      </p:sp>
    </p:spTree>
    <p:extLst>
      <p:ext uri="{BB962C8B-B14F-4D97-AF65-F5344CB8AC3E}">
        <p14:creationId xmlns:p14="http://schemas.microsoft.com/office/powerpoint/2010/main" val="145644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linkage analysis, the authors use the City-block metric defined</a:t>
            </a:r>
            <a:r>
              <a:rPr lang="en-US" baseline="0" dirty="0" smtClean="0"/>
              <a:t> here. </a:t>
            </a:r>
            <a:r>
              <a:rPr lang="en-US" dirty="0" smtClean="0"/>
              <a:t>Distance metrics have</a:t>
            </a:r>
            <a:r>
              <a:rPr lang="en-US" baseline="0" dirty="0" smtClean="0"/>
              <a:t> the properties of positivity and symmetry. And here are some other possible linkage measures</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8</a:t>
            </a:fld>
            <a:endParaRPr lang="en-US"/>
          </a:p>
        </p:txBody>
      </p:sp>
    </p:spTree>
    <p:extLst>
      <p:ext uri="{BB962C8B-B14F-4D97-AF65-F5344CB8AC3E}">
        <p14:creationId xmlns:p14="http://schemas.microsoft.com/office/powerpoint/2010/main" val="425540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Importantly, the choice of distance metric can influence the classification of clusters.</a:t>
            </a:r>
            <a:r>
              <a:rPr lang="en-US" sz="1200" b="0" i="0" kern="1200" baseline="0" dirty="0" smtClean="0">
                <a:solidFill>
                  <a:schemeClr val="tx1"/>
                </a:solidFill>
                <a:effectLst/>
                <a:latin typeface="+mn-lt"/>
                <a:ea typeface="+mn-ea"/>
                <a:cs typeface="+mn-cs"/>
              </a:rPr>
              <a:t> Here I’m comparing </a:t>
            </a:r>
            <a:r>
              <a:rPr lang="en-US" sz="1200" b="0" i="0" kern="1200" baseline="0" dirty="0" err="1" smtClean="0">
                <a:solidFill>
                  <a:schemeClr val="tx1"/>
                </a:solidFill>
                <a:effectLst/>
                <a:latin typeface="+mn-lt"/>
                <a:ea typeface="+mn-ea"/>
                <a:cs typeface="+mn-cs"/>
              </a:rPr>
              <a:t>cityblock</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Euclidean distance or metric is the "ordinary" (i.e. straight-line) </a:t>
            </a:r>
            <a:r>
              <a:rPr lang="en-US" sz="1200" b="1" i="0" kern="1200" dirty="0" smtClean="0">
                <a:solidFill>
                  <a:schemeClr val="tx1"/>
                </a:solidFill>
                <a:effectLst/>
                <a:latin typeface="+mn-lt"/>
                <a:ea typeface="+mn-ea"/>
                <a:cs typeface="+mn-cs"/>
              </a:rPr>
              <a:t>distance</a:t>
            </a:r>
            <a:r>
              <a:rPr lang="en-US" sz="1200" b="0" i="0" kern="1200" dirty="0" smtClean="0">
                <a:solidFill>
                  <a:schemeClr val="tx1"/>
                </a:solidFill>
                <a:effectLst/>
                <a:latin typeface="+mn-lt"/>
                <a:ea typeface="+mn-ea"/>
                <a:cs typeface="+mn-cs"/>
              </a:rPr>
              <a:t> between two points in </a:t>
            </a:r>
            <a:r>
              <a:rPr lang="en-US" sz="1200" b="1" i="0" kern="1200" dirty="0" smtClean="0">
                <a:solidFill>
                  <a:schemeClr val="tx1"/>
                </a:solidFill>
                <a:effectLst/>
                <a:latin typeface="+mn-lt"/>
                <a:ea typeface="+mn-ea"/>
                <a:cs typeface="+mn-cs"/>
              </a:rPr>
              <a:t>Euclidean </a:t>
            </a:r>
            <a:r>
              <a:rPr lang="en-US" sz="1200" b="0" i="0" kern="1200" dirty="0" smtClean="0">
                <a:solidFill>
                  <a:schemeClr val="tx1"/>
                </a:solidFill>
                <a:effectLst/>
                <a:latin typeface="+mn-lt"/>
                <a:ea typeface="+mn-ea"/>
                <a:cs typeface="+mn-cs"/>
              </a:rPr>
              <a:t>space. Older literature refers to the metric as Pythagorean metric.</a:t>
            </a:r>
          </a:p>
          <a:p>
            <a:r>
              <a:rPr lang="en-US" sz="1200" b="0" i="0" kern="1200" dirty="0" smtClean="0">
                <a:solidFill>
                  <a:schemeClr val="tx1"/>
                </a:solidFill>
                <a:effectLst/>
                <a:latin typeface="+mn-lt"/>
                <a:ea typeface="+mn-ea"/>
                <a:cs typeface="+mn-cs"/>
              </a:rPr>
              <a:t>Using</a:t>
            </a:r>
            <a:r>
              <a:rPr lang="en-US" sz="1200" b="0" i="0" kern="1200" baseline="0" dirty="0" smtClean="0">
                <a:solidFill>
                  <a:schemeClr val="tx1"/>
                </a:solidFill>
                <a:effectLst/>
                <a:latin typeface="+mn-lt"/>
                <a:ea typeface="+mn-ea"/>
                <a:cs typeface="+mn-cs"/>
              </a:rPr>
              <a:t> a t</a:t>
            </a:r>
            <a:r>
              <a:rPr lang="en-US" sz="1200" b="0" i="0" kern="1200" dirty="0" smtClean="0">
                <a:solidFill>
                  <a:schemeClr val="tx1"/>
                </a:solidFill>
                <a:effectLst/>
                <a:latin typeface="+mn-lt"/>
                <a:ea typeface="+mn-ea"/>
                <a:cs typeface="+mn-cs"/>
              </a:rPr>
              <a:t>oy example</a:t>
            </a:r>
            <a:r>
              <a:rPr lang="en-US" sz="1200" b="0" i="0" kern="1200" baseline="0" dirty="0" smtClean="0">
                <a:solidFill>
                  <a:schemeClr val="tx1"/>
                </a:solidFill>
                <a:effectLst/>
                <a:latin typeface="+mn-lt"/>
                <a:ea typeface="+mn-ea"/>
                <a:cs typeface="+mn-cs"/>
              </a:rPr>
              <a:t>, (Fisher’s iris flower data set measure of irises petal width, sepal width, sepal length), I plotted a</a:t>
            </a:r>
            <a:r>
              <a:rPr lang="en-US" dirty="0" smtClean="0"/>
              <a:t> </a:t>
            </a:r>
            <a:r>
              <a:rPr lang="en-US" dirty="0" err="1" smtClean="0"/>
              <a:t>dendrogram</a:t>
            </a:r>
            <a:r>
              <a:rPr lang="en-US" dirty="0" smtClean="0"/>
              <a:t> of the linkage analysis which is a graphical representation of a matrix of distances. So how to read this? Objects that are joined together in a hierarchical fashion are the most similar (near bottom of plot, least distance), as you ascend</a:t>
            </a:r>
            <a:r>
              <a:rPr lang="en-US" baseline="0" dirty="0" smtClean="0"/>
              <a:t> the </a:t>
            </a:r>
            <a:r>
              <a:rPr lang="en-US" baseline="0" dirty="0" err="1" smtClean="0"/>
              <a:t>dendrogram</a:t>
            </a:r>
            <a:r>
              <a:rPr lang="en-US" baseline="0" dirty="0" smtClean="0"/>
              <a:t>, you become more different </a:t>
            </a:r>
            <a:r>
              <a:rPr lang="en-US" dirty="0" smtClean="0"/>
              <a:t>(or increase in distance, approach top).</a:t>
            </a:r>
            <a:endParaRPr lang="en-US" dirty="0"/>
          </a:p>
        </p:txBody>
      </p:sp>
      <p:sp>
        <p:nvSpPr>
          <p:cNvPr id="4" name="Slide Number Placeholder 3"/>
          <p:cNvSpPr>
            <a:spLocks noGrp="1"/>
          </p:cNvSpPr>
          <p:nvPr>
            <p:ph type="sldNum" sz="quarter" idx="10"/>
          </p:nvPr>
        </p:nvSpPr>
        <p:spPr/>
        <p:txBody>
          <a:bodyPr/>
          <a:lstStyle/>
          <a:p>
            <a:fld id="{9B6BF2C6-DB3C-4E7C-B910-072CFC0FBEEE}" type="slidenum">
              <a:rPr lang="en-US" smtClean="0"/>
              <a:t>9</a:t>
            </a:fld>
            <a:endParaRPr lang="en-US"/>
          </a:p>
        </p:txBody>
      </p:sp>
    </p:spTree>
    <p:extLst>
      <p:ext uri="{BB962C8B-B14F-4D97-AF65-F5344CB8AC3E}">
        <p14:creationId xmlns:p14="http://schemas.microsoft.com/office/powerpoint/2010/main" val="4217861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ACC901-65E1-4B5A-BF88-6B143BB0319C}" type="datetimeFigureOut">
              <a:rPr lang="en-US" smtClean="0"/>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72471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ACC901-65E1-4B5A-BF88-6B143BB0319C}" type="datetimeFigureOut">
              <a:rPr lang="en-US" smtClean="0"/>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154644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ACC901-65E1-4B5A-BF88-6B143BB0319C}" type="datetimeFigureOut">
              <a:rPr lang="en-US" smtClean="0"/>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4100259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ACC901-65E1-4B5A-BF88-6B143BB0319C}" type="datetimeFigureOut">
              <a:rPr lang="en-US" smtClean="0"/>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402794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ACC901-65E1-4B5A-BF88-6B143BB0319C}" type="datetimeFigureOut">
              <a:rPr lang="en-US" smtClean="0"/>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3774897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ACC901-65E1-4B5A-BF88-6B143BB0319C}" type="datetimeFigureOut">
              <a:rPr lang="en-US" smtClean="0"/>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200808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ACC901-65E1-4B5A-BF88-6B143BB0319C}" type="datetimeFigureOut">
              <a:rPr lang="en-US" smtClean="0"/>
              <a:t>4/29/2016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2991588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ACC901-65E1-4B5A-BF88-6B143BB0319C}" type="datetimeFigureOut">
              <a:rPr lang="en-US" smtClean="0"/>
              <a:t>4/29/2016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16155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CC901-65E1-4B5A-BF88-6B143BB0319C}" type="datetimeFigureOut">
              <a:rPr lang="en-US" smtClean="0"/>
              <a:t>4/29/2016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2537268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ACC901-65E1-4B5A-BF88-6B143BB0319C}" type="datetimeFigureOut">
              <a:rPr lang="en-US" smtClean="0"/>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660893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ACC901-65E1-4B5A-BF88-6B143BB0319C}" type="datetimeFigureOut">
              <a:rPr lang="en-US" smtClean="0"/>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2A0EC-C9F5-4DA0-A69D-CB6063569832}" type="slidenum">
              <a:rPr lang="en-US" smtClean="0"/>
              <a:t>‹#›</a:t>
            </a:fld>
            <a:endParaRPr lang="en-US"/>
          </a:p>
        </p:txBody>
      </p:sp>
    </p:spTree>
    <p:extLst>
      <p:ext uri="{BB962C8B-B14F-4D97-AF65-F5344CB8AC3E}">
        <p14:creationId xmlns:p14="http://schemas.microsoft.com/office/powerpoint/2010/main" val="3361605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CC901-65E1-4B5A-BF88-6B143BB0319C}" type="datetimeFigureOut">
              <a:rPr lang="en-US" smtClean="0"/>
              <a:t>4/29/2016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2A0EC-C9F5-4DA0-A69D-CB6063569832}" type="slidenum">
              <a:rPr lang="en-US" smtClean="0"/>
              <a:t>‹#›</a:t>
            </a:fld>
            <a:endParaRPr lang="en-US"/>
          </a:p>
        </p:txBody>
      </p:sp>
    </p:spTree>
    <p:extLst>
      <p:ext uri="{BB962C8B-B14F-4D97-AF65-F5344CB8AC3E}">
        <p14:creationId xmlns:p14="http://schemas.microsoft.com/office/powerpoint/2010/main" val="82990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791456"/>
            <a:ext cx="9144000" cy="466344"/>
          </a:xfrm>
        </p:spPr>
        <p:txBody>
          <a:bodyPr/>
          <a:lstStyle/>
          <a:p>
            <a:r>
              <a:rPr lang="en-US" dirty="0" smtClean="0"/>
              <a:t>4/29/2016</a:t>
            </a:r>
            <a:endParaRPr lang="en-US" dirty="0"/>
          </a:p>
        </p:txBody>
      </p:sp>
      <p:pic>
        <p:nvPicPr>
          <p:cNvPr id="4" name="Picture 3"/>
          <p:cNvPicPr>
            <a:picLocks noChangeAspect="1"/>
          </p:cNvPicPr>
          <p:nvPr/>
        </p:nvPicPr>
        <p:blipFill>
          <a:blip r:embed="rId3"/>
          <a:stretch>
            <a:fillRect/>
          </a:stretch>
        </p:blipFill>
        <p:spPr>
          <a:xfrm>
            <a:off x="1302077" y="991734"/>
            <a:ext cx="9587846" cy="2798085"/>
          </a:xfrm>
          <a:prstGeom prst="rect">
            <a:avLst/>
          </a:prstGeom>
        </p:spPr>
      </p:pic>
    </p:spTree>
    <p:extLst>
      <p:ext uri="{BB962C8B-B14F-4D97-AF65-F5344CB8AC3E}">
        <p14:creationId xmlns:p14="http://schemas.microsoft.com/office/powerpoint/2010/main" val="3662466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927" y="2321516"/>
            <a:ext cx="9567531" cy="1325563"/>
          </a:xfrm>
        </p:spPr>
        <p:txBody>
          <a:bodyPr/>
          <a:lstStyle/>
          <a:p>
            <a:pPr algn="ctr"/>
            <a:r>
              <a:rPr lang="en-US" dirty="0" smtClean="0"/>
              <a:t>What type of visual-responsive genes are induced?</a:t>
            </a:r>
            <a:endParaRPr lang="en-US" dirty="0"/>
          </a:p>
        </p:txBody>
      </p:sp>
    </p:spTree>
    <p:extLst>
      <p:ext uri="{BB962C8B-B14F-4D97-AF65-F5344CB8AC3E}">
        <p14:creationId xmlns:p14="http://schemas.microsoft.com/office/powerpoint/2010/main" val="3655707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19" y="267849"/>
            <a:ext cx="1755296" cy="1325563"/>
          </a:xfrm>
        </p:spPr>
        <p:txBody>
          <a:bodyPr>
            <a:normAutofit fontScale="90000"/>
          </a:bodyPr>
          <a:lstStyle/>
          <a:p>
            <a:r>
              <a:rPr lang="en-US" sz="2000" dirty="0" smtClean="0"/>
              <a:t>Fig </a:t>
            </a:r>
            <a:r>
              <a:rPr lang="en-US" sz="2000" dirty="0"/>
              <a:t>2: IGF1 is an experience-induced cell-type-specific secreted factor in VIP neurons</a:t>
            </a:r>
          </a:p>
        </p:txBody>
      </p:sp>
      <p:pic>
        <p:nvPicPr>
          <p:cNvPr id="4" name="Content Placeholder 3"/>
          <p:cNvPicPr>
            <a:picLocks noGrp="1" noChangeAspect="1"/>
          </p:cNvPicPr>
          <p:nvPr>
            <p:ph idx="1"/>
          </p:nvPr>
        </p:nvPicPr>
        <p:blipFill rotWithShape="1">
          <a:blip r:embed="rId3"/>
          <a:srcRect r="45804"/>
          <a:stretch/>
        </p:blipFill>
        <p:spPr>
          <a:xfrm>
            <a:off x="1951479" y="58366"/>
            <a:ext cx="3846215" cy="6721813"/>
          </a:xfrm>
          <a:prstGeom prst="rect">
            <a:avLst/>
          </a:prstGeom>
        </p:spPr>
      </p:pic>
      <p:sp>
        <p:nvSpPr>
          <p:cNvPr id="3" name="TextBox 2"/>
          <p:cNvSpPr txBox="1"/>
          <p:nvPr/>
        </p:nvSpPr>
        <p:spPr>
          <a:xfrm>
            <a:off x="1420561" y="1852137"/>
            <a:ext cx="1702675" cy="369332"/>
          </a:xfrm>
          <a:prstGeom prst="rect">
            <a:avLst/>
          </a:prstGeom>
          <a:noFill/>
        </p:spPr>
        <p:txBody>
          <a:bodyPr wrap="square" rtlCol="0">
            <a:spAutoFit/>
          </a:bodyPr>
          <a:lstStyle/>
          <a:p>
            <a:r>
              <a:rPr lang="en-US" dirty="0" smtClean="0"/>
              <a:t>Nice!</a:t>
            </a:r>
            <a:endParaRPr lang="en-US" dirty="0"/>
          </a:p>
        </p:txBody>
      </p:sp>
      <p:grpSp>
        <p:nvGrpSpPr>
          <p:cNvPr id="11" name="Group 10"/>
          <p:cNvGrpSpPr/>
          <p:nvPr/>
        </p:nvGrpSpPr>
        <p:grpSpPr>
          <a:xfrm>
            <a:off x="6420255" y="58365"/>
            <a:ext cx="5615801" cy="3054949"/>
            <a:chOff x="6420255" y="58365"/>
            <a:chExt cx="5615801" cy="3054949"/>
          </a:xfrm>
        </p:grpSpPr>
        <p:pic>
          <p:nvPicPr>
            <p:cNvPr id="5" name="Content Placeholder 3"/>
            <p:cNvPicPr>
              <a:picLocks noChangeAspect="1"/>
            </p:cNvPicPr>
            <p:nvPr/>
          </p:nvPicPr>
          <p:blipFill rotWithShape="1">
            <a:blip r:embed="rId3"/>
            <a:srcRect l="53967" b="54552"/>
            <a:stretch/>
          </p:blipFill>
          <p:spPr>
            <a:xfrm>
              <a:off x="6420255" y="58365"/>
              <a:ext cx="3266914" cy="3054949"/>
            </a:xfrm>
            <a:prstGeom prst="rect">
              <a:avLst/>
            </a:prstGeom>
          </p:spPr>
        </p:pic>
        <p:sp>
          <p:nvSpPr>
            <p:cNvPr id="6" name="TextBox 5"/>
            <p:cNvSpPr txBox="1"/>
            <p:nvPr/>
          </p:nvSpPr>
          <p:spPr>
            <a:xfrm>
              <a:off x="9978654" y="891255"/>
              <a:ext cx="2057402" cy="369332"/>
            </a:xfrm>
            <a:prstGeom prst="rect">
              <a:avLst/>
            </a:prstGeom>
            <a:noFill/>
          </p:spPr>
          <p:txBody>
            <a:bodyPr wrap="square" rtlCol="0">
              <a:spAutoFit/>
            </a:bodyPr>
            <a:lstStyle/>
            <a:p>
              <a:r>
                <a:rPr lang="en-US" dirty="0" smtClean="0"/>
                <a:t>GO? </a:t>
              </a:r>
              <a:r>
                <a:rPr lang="en-US" dirty="0" smtClean="0">
                  <a:sym typeface="Wingdings" panose="05000000000000000000" pitchFamily="2" charset="2"/>
                </a:rPr>
                <a:t> </a:t>
              </a:r>
              <a:r>
                <a:rPr lang="en-US" dirty="0" smtClean="0"/>
                <a:t>Secretory</a:t>
              </a:r>
              <a:endParaRPr lang="en-US" dirty="0"/>
            </a:p>
          </p:txBody>
        </p:sp>
      </p:grpSp>
      <p:grpSp>
        <p:nvGrpSpPr>
          <p:cNvPr id="10" name="Group 9"/>
          <p:cNvGrpSpPr/>
          <p:nvPr/>
        </p:nvGrpSpPr>
        <p:grpSpPr>
          <a:xfrm>
            <a:off x="6418538" y="3113314"/>
            <a:ext cx="5262790" cy="3623321"/>
            <a:chOff x="6418538" y="3113314"/>
            <a:chExt cx="5262790" cy="3623321"/>
          </a:xfrm>
        </p:grpSpPr>
        <p:sp>
          <p:nvSpPr>
            <p:cNvPr id="7" name="TextBox 6"/>
            <p:cNvSpPr txBox="1"/>
            <p:nvPr/>
          </p:nvSpPr>
          <p:spPr>
            <a:xfrm>
              <a:off x="9978653" y="3633979"/>
              <a:ext cx="1702675" cy="646331"/>
            </a:xfrm>
            <a:prstGeom prst="rect">
              <a:avLst/>
            </a:prstGeom>
            <a:noFill/>
          </p:spPr>
          <p:txBody>
            <a:bodyPr wrap="square" rtlCol="0">
              <a:spAutoFit/>
            </a:bodyPr>
            <a:lstStyle/>
            <a:p>
              <a:r>
                <a:rPr lang="en-US" dirty="0" smtClean="0"/>
                <a:t>Validation of </a:t>
              </a:r>
              <a:r>
                <a:rPr lang="en-US" dirty="0" err="1" smtClean="0"/>
                <a:t>ribotaggin</a:t>
              </a:r>
              <a:r>
                <a:rPr lang="en-US" dirty="0" smtClean="0"/>
                <a:t>’</a:t>
              </a:r>
              <a:endParaRPr lang="en-US" dirty="0"/>
            </a:p>
          </p:txBody>
        </p:sp>
        <p:pic>
          <p:nvPicPr>
            <p:cNvPr id="9" name="Content Placeholder 3"/>
            <p:cNvPicPr>
              <a:picLocks noChangeAspect="1"/>
            </p:cNvPicPr>
            <p:nvPr/>
          </p:nvPicPr>
          <p:blipFill rotWithShape="1">
            <a:blip r:embed="rId3"/>
            <a:srcRect l="53967" t="46096"/>
            <a:stretch/>
          </p:blipFill>
          <p:spPr>
            <a:xfrm>
              <a:off x="6418538" y="3113314"/>
              <a:ext cx="3266914" cy="3623321"/>
            </a:xfrm>
            <a:prstGeom prst="rect">
              <a:avLst/>
            </a:prstGeom>
          </p:spPr>
        </p:pic>
      </p:grpSp>
      <p:sp>
        <p:nvSpPr>
          <p:cNvPr id="8" name="Oval 7"/>
          <p:cNvSpPr/>
          <p:nvPr/>
        </p:nvSpPr>
        <p:spPr>
          <a:xfrm>
            <a:off x="836171" y="2551816"/>
            <a:ext cx="457200" cy="457200"/>
          </a:xfrm>
          <a:prstGeom prst="ellipse">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71594" y="5292828"/>
            <a:ext cx="457200" cy="457200"/>
          </a:xfrm>
          <a:prstGeom prst="ellipse">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09054" y="5296373"/>
            <a:ext cx="457200" cy="457200"/>
          </a:xfrm>
          <a:prstGeom prst="ellipse">
            <a:avLst/>
          </a:pr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1591" y="5988752"/>
            <a:ext cx="457200" cy="457200"/>
          </a:xfrm>
          <a:prstGeom prst="ellipse">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09051" y="5992297"/>
            <a:ext cx="457200" cy="457200"/>
          </a:xfrm>
          <a:prstGeom prst="ellipse">
            <a:avLst/>
          </a:pr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1080" y="6275329"/>
            <a:ext cx="457200" cy="457200"/>
          </a:xfrm>
          <a:prstGeom prst="ellipse">
            <a:avLst/>
          </a:pr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421110" y="6509747"/>
            <a:ext cx="1002571" cy="369332"/>
          </a:xfrm>
          <a:prstGeom prst="rect">
            <a:avLst/>
          </a:prstGeom>
          <a:noFill/>
        </p:spPr>
        <p:txBody>
          <a:bodyPr wrap="square" rtlCol="0">
            <a:spAutoFit/>
          </a:bodyPr>
          <a:lstStyle/>
          <a:p>
            <a:r>
              <a:rPr lang="en-US" dirty="0" smtClean="0"/>
              <a:t>= 593?</a:t>
            </a:r>
            <a:endParaRPr lang="en-US" dirty="0"/>
          </a:p>
        </p:txBody>
      </p:sp>
    </p:spTree>
    <p:extLst>
      <p:ext uri="{BB962C8B-B14F-4D97-AF65-F5344CB8AC3E}">
        <p14:creationId xmlns:p14="http://schemas.microsoft.com/office/powerpoint/2010/main" val="415795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61" y="2512902"/>
            <a:ext cx="10515600" cy="1325563"/>
          </a:xfrm>
        </p:spPr>
        <p:txBody>
          <a:bodyPr/>
          <a:lstStyle/>
          <a:p>
            <a:pPr algn="ctr"/>
            <a:r>
              <a:rPr lang="en-US" dirty="0" smtClean="0"/>
              <a:t>What does IGF1 do in the cortex?</a:t>
            </a:r>
            <a:endParaRPr lang="en-US" dirty="0"/>
          </a:p>
        </p:txBody>
      </p:sp>
    </p:spTree>
    <p:extLst>
      <p:ext uri="{BB962C8B-B14F-4D97-AF65-F5344CB8AC3E}">
        <p14:creationId xmlns:p14="http://schemas.microsoft.com/office/powerpoint/2010/main" val="32577633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04" y="33346"/>
            <a:ext cx="5291004" cy="1325563"/>
          </a:xfrm>
        </p:spPr>
        <p:txBody>
          <a:bodyPr>
            <a:noAutofit/>
          </a:bodyPr>
          <a:lstStyle/>
          <a:p>
            <a:r>
              <a:rPr lang="en-US" sz="2000" dirty="0" smtClean="0"/>
              <a:t>Fig </a:t>
            </a:r>
            <a:r>
              <a:rPr lang="en-US" sz="2000" dirty="0"/>
              <a:t>3: IGF1 promotes inhibitory inputs to VIP neurons in a cell-autonomous manner</a:t>
            </a:r>
          </a:p>
        </p:txBody>
      </p:sp>
      <p:pic>
        <p:nvPicPr>
          <p:cNvPr id="4" name="Content Placeholder 3"/>
          <p:cNvPicPr>
            <a:picLocks noGrp="1" noChangeAspect="1"/>
          </p:cNvPicPr>
          <p:nvPr>
            <p:ph idx="1"/>
          </p:nvPr>
        </p:nvPicPr>
        <p:blipFill rotWithShape="1">
          <a:blip r:embed="rId3"/>
          <a:srcRect b="68511"/>
          <a:stretch/>
        </p:blipFill>
        <p:spPr>
          <a:xfrm>
            <a:off x="1159129" y="2157984"/>
            <a:ext cx="9851662" cy="3413760"/>
          </a:xfrm>
          <a:prstGeom prst="rect">
            <a:avLst/>
          </a:prstGeom>
        </p:spPr>
      </p:pic>
      <p:sp>
        <p:nvSpPr>
          <p:cNvPr id="3" name="TextBox 2"/>
          <p:cNvSpPr txBox="1"/>
          <p:nvPr/>
        </p:nvSpPr>
        <p:spPr>
          <a:xfrm>
            <a:off x="3328261" y="6001487"/>
            <a:ext cx="5474363" cy="369332"/>
          </a:xfrm>
          <a:prstGeom prst="rect">
            <a:avLst/>
          </a:prstGeom>
          <a:noFill/>
        </p:spPr>
        <p:txBody>
          <a:bodyPr wrap="square" rtlCol="0">
            <a:spAutoFit/>
          </a:bodyPr>
          <a:lstStyle/>
          <a:p>
            <a:r>
              <a:rPr lang="en-US" dirty="0" smtClean="0"/>
              <a:t>IGF1 </a:t>
            </a:r>
            <a:r>
              <a:rPr lang="en-US" dirty="0" err="1" smtClean="0"/>
              <a:t>cKO</a:t>
            </a:r>
            <a:r>
              <a:rPr lang="en-US" dirty="0" smtClean="0"/>
              <a:t> (vipcre2igf1flox): reduce </a:t>
            </a:r>
            <a:r>
              <a:rPr lang="en-US" dirty="0" err="1" smtClean="0"/>
              <a:t>mIPSC</a:t>
            </a:r>
            <a:r>
              <a:rPr lang="en-US" dirty="0" smtClean="0"/>
              <a:t> </a:t>
            </a:r>
            <a:r>
              <a:rPr lang="en-US" dirty="0" err="1" smtClean="0"/>
              <a:t>freq</a:t>
            </a:r>
            <a:endParaRPr lang="en-US" dirty="0"/>
          </a:p>
        </p:txBody>
      </p:sp>
    </p:spTree>
    <p:extLst>
      <p:ext uri="{BB962C8B-B14F-4D97-AF65-F5344CB8AC3E}">
        <p14:creationId xmlns:p14="http://schemas.microsoft.com/office/powerpoint/2010/main" val="2529937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shRNAi</a:t>
            </a:r>
            <a:endParaRPr lang="en-US" dirty="0"/>
          </a:p>
        </p:txBody>
      </p:sp>
      <p:pic>
        <p:nvPicPr>
          <p:cNvPr id="4" name="Content Placeholder 3"/>
          <p:cNvPicPr>
            <a:picLocks noGrp="1" noChangeAspect="1"/>
          </p:cNvPicPr>
          <p:nvPr>
            <p:ph idx="1"/>
          </p:nvPr>
        </p:nvPicPr>
        <p:blipFill>
          <a:blip r:embed="rId3"/>
          <a:stretch>
            <a:fillRect/>
          </a:stretch>
        </p:blipFill>
        <p:spPr>
          <a:xfrm>
            <a:off x="3284320" y="1243584"/>
            <a:ext cx="5809021" cy="5421753"/>
          </a:xfrm>
          <a:prstGeom prst="rect">
            <a:avLst/>
          </a:prstGeom>
        </p:spPr>
      </p:pic>
      <p:sp>
        <p:nvSpPr>
          <p:cNvPr id="5" name="Rectangle 4"/>
          <p:cNvSpPr/>
          <p:nvPr/>
        </p:nvSpPr>
        <p:spPr>
          <a:xfrm>
            <a:off x="9987807" y="6407519"/>
            <a:ext cx="2204193" cy="369332"/>
          </a:xfrm>
          <a:prstGeom prst="rect">
            <a:avLst/>
          </a:prstGeom>
        </p:spPr>
        <p:txBody>
          <a:bodyPr wrap="none">
            <a:spAutoFit/>
          </a:bodyPr>
          <a:lstStyle/>
          <a:p>
            <a:r>
              <a:rPr lang="en-US" dirty="0" err="1" smtClean="0">
                <a:solidFill>
                  <a:srgbClr val="000000"/>
                </a:solidFill>
                <a:latin typeface="Verdana" panose="020B0604030504040204" pitchFamily="34" charset="0"/>
              </a:rPr>
              <a:t>Iorns</a:t>
            </a:r>
            <a:r>
              <a:rPr lang="en-US" dirty="0" smtClean="0">
                <a:solidFill>
                  <a:srgbClr val="000000"/>
                </a:solidFill>
                <a:latin typeface="Verdana" panose="020B0604030504040204" pitchFamily="34" charset="0"/>
              </a:rPr>
              <a:t> et al., 2007</a:t>
            </a:r>
            <a:endParaRPr lang="en-US" dirty="0"/>
          </a:p>
        </p:txBody>
      </p:sp>
    </p:spTree>
    <p:extLst>
      <p:ext uri="{BB962C8B-B14F-4D97-AF65-F5344CB8AC3E}">
        <p14:creationId xmlns:p14="http://schemas.microsoft.com/office/powerpoint/2010/main" val="1840078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04" y="33346"/>
            <a:ext cx="5291004" cy="1325563"/>
          </a:xfrm>
        </p:spPr>
        <p:txBody>
          <a:bodyPr>
            <a:noAutofit/>
          </a:bodyPr>
          <a:lstStyle/>
          <a:p>
            <a:r>
              <a:rPr lang="en-US" sz="2000" dirty="0" smtClean="0"/>
              <a:t>Fig </a:t>
            </a:r>
            <a:r>
              <a:rPr lang="en-US" sz="2000" dirty="0"/>
              <a:t>3: IGF1 promotes inhibitory inputs to VIP neurons in a cell-autonomous manner</a:t>
            </a:r>
          </a:p>
        </p:txBody>
      </p:sp>
      <p:grpSp>
        <p:nvGrpSpPr>
          <p:cNvPr id="6" name="Group 5"/>
          <p:cNvGrpSpPr/>
          <p:nvPr/>
        </p:nvGrpSpPr>
        <p:grpSpPr>
          <a:xfrm>
            <a:off x="1172174" y="426359"/>
            <a:ext cx="10698262" cy="5750604"/>
            <a:chOff x="1172174" y="426359"/>
            <a:chExt cx="10698262" cy="5750604"/>
          </a:xfrm>
        </p:grpSpPr>
        <p:grpSp>
          <p:nvGrpSpPr>
            <p:cNvPr id="7" name="Group 6"/>
            <p:cNvGrpSpPr/>
            <p:nvPr/>
          </p:nvGrpSpPr>
          <p:grpSpPr>
            <a:xfrm>
              <a:off x="1172174" y="1434950"/>
              <a:ext cx="9849394" cy="4742013"/>
              <a:chOff x="1172174" y="1434950"/>
              <a:chExt cx="9849394" cy="4742013"/>
            </a:xfrm>
          </p:grpSpPr>
          <p:pic>
            <p:nvPicPr>
              <p:cNvPr id="9" name="Content Placeholder 3"/>
              <p:cNvPicPr>
                <a:picLocks noChangeAspect="1"/>
              </p:cNvPicPr>
              <p:nvPr/>
            </p:nvPicPr>
            <p:blipFill rotWithShape="1">
              <a:blip r:embed="rId3"/>
              <a:srcRect t="31064" b="30165"/>
              <a:stretch/>
            </p:blipFill>
            <p:spPr>
              <a:xfrm>
                <a:off x="1172174" y="1434950"/>
                <a:ext cx="9849394" cy="4202158"/>
              </a:xfrm>
              <a:prstGeom prst="rect">
                <a:avLst/>
              </a:prstGeom>
            </p:spPr>
          </p:pic>
          <p:sp>
            <p:nvSpPr>
              <p:cNvPr id="10" name="TextBox 9"/>
              <p:cNvSpPr txBox="1"/>
              <p:nvPr/>
            </p:nvSpPr>
            <p:spPr>
              <a:xfrm>
                <a:off x="2250739" y="5807631"/>
                <a:ext cx="8570975" cy="369332"/>
              </a:xfrm>
              <a:prstGeom prst="rect">
                <a:avLst/>
              </a:prstGeom>
              <a:noFill/>
            </p:spPr>
            <p:txBody>
              <a:bodyPr wrap="square" rtlCol="0">
                <a:spAutoFit/>
              </a:bodyPr>
              <a:lstStyle/>
              <a:p>
                <a:r>
                  <a:rPr lang="en-US" dirty="0" smtClean="0"/>
                  <a:t>IGF1  autonomous? reduce </a:t>
                </a:r>
                <a:r>
                  <a:rPr lang="en-US" dirty="0" err="1" smtClean="0"/>
                  <a:t>mIPSC</a:t>
                </a:r>
                <a:r>
                  <a:rPr lang="en-US" dirty="0" smtClean="0"/>
                  <a:t> </a:t>
                </a:r>
                <a:r>
                  <a:rPr lang="en-US" dirty="0" err="1" smtClean="0"/>
                  <a:t>freq</a:t>
                </a:r>
                <a:r>
                  <a:rPr lang="en-US" dirty="0" smtClean="0"/>
                  <a:t> &amp; amp, see exFig6 for more</a:t>
                </a:r>
                <a:endParaRPr lang="en-US" dirty="0"/>
              </a:p>
            </p:txBody>
          </p:sp>
        </p:grpSp>
        <p:sp>
          <p:nvSpPr>
            <p:cNvPr id="8" name="TextBox 7"/>
            <p:cNvSpPr txBox="1"/>
            <p:nvPr/>
          </p:nvSpPr>
          <p:spPr>
            <a:xfrm>
              <a:off x="9371929" y="426359"/>
              <a:ext cx="2498507" cy="923330"/>
            </a:xfrm>
            <a:prstGeom prst="rect">
              <a:avLst/>
            </a:prstGeom>
            <a:noFill/>
          </p:spPr>
          <p:txBody>
            <a:bodyPr wrap="square" rtlCol="0">
              <a:spAutoFit/>
            </a:bodyPr>
            <a:lstStyle/>
            <a:p>
              <a:r>
                <a:rPr lang="en-US" dirty="0" smtClean="0"/>
                <a:t>Another way to test </a:t>
              </a:r>
              <a:r>
                <a:rPr lang="en-US" dirty="0" err="1" smtClean="0"/>
                <a:t>autonomity</a:t>
              </a:r>
              <a:r>
                <a:rPr lang="en-US" dirty="0" smtClean="0"/>
                <a:t>? Patch &amp; infect?</a:t>
              </a:r>
              <a:endParaRPr lang="en-US" dirty="0"/>
            </a:p>
          </p:txBody>
        </p:sp>
      </p:grpSp>
    </p:spTree>
    <p:extLst>
      <p:ext uri="{BB962C8B-B14F-4D97-AF65-F5344CB8AC3E}">
        <p14:creationId xmlns:p14="http://schemas.microsoft.com/office/powerpoint/2010/main" val="3461490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04" y="33346"/>
            <a:ext cx="5291004" cy="1325563"/>
          </a:xfrm>
        </p:spPr>
        <p:txBody>
          <a:bodyPr>
            <a:noAutofit/>
          </a:bodyPr>
          <a:lstStyle/>
          <a:p>
            <a:r>
              <a:rPr lang="en-US" sz="2000" dirty="0" smtClean="0"/>
              <a:t>Fig </a:t>
            </a:r>
            <a:r>
              <a:rPr lang="en-US" sz="2000" dirty="0"/>
              <a:t>3: IGF1 promotes inhibitory inputs to VIP neurons in a cell-autonomous manner</a:t>
            </a:r>
          </a:p>
        </p:txBody>
      </p:sp>
      <p:grpSp>
        <p:nvGrpSpPr>
          <p:cNvPr id="6" name="Group 5"/>
          <p:cNvGrpSpPr/>
          <p:nvPr/>
        </p:nvGrpSpPr>
        <p:grpSpPr>
          <a:xfrm>
            <a:off x="968120" y="1691513"/>
            <a:ext cx="10285095" cy="4526931"/>
            <a:chOff x="2650616" y="4020185"/>
            <a:chExt cx="10285095" cy="4526931"/>
          </a:xfrm>
        </p:grpSpPr>
        <p:pic>
          <p:nvPicPr>
            <p:cNvPr id="7" name="Content Placeholder 3"/>
            <p:cNvPicPr>
              <a:picLocks noChangeAspect="1"/>
            </p:cNvPicPr>
            <p:nvPr/>
          </p:nvPicPr>
          <p:blipFill rotWithShape="1">
            <a:blip r:embed="rId3"/>
            <a:srcRect t="69551"/>
            <a:stretch/>
          </p:blipFill>
          <p:spPr>
            <a:xfrm>
              <a:off x="2650616" y="4020185"/>
              <a:ext cx="10285095" cy="3446224"/>
            </a:xfrm>
            <a:prstGeom prst="rect">
              <a:avLst/>
            </a:prstGeom>
          </p:spPr>
        </p:pic>
        <p:sp>
          <p:nvSpPr>
            <p:cNvPr id="8" name="TextBox 7"/>
            <p:cNvSpPr txBox="1"/>
            <p:nvPr/>
          </p:nvSpPr>
          <p:spPr>
            <a:xfrm>
              <a:off x="4393038" y="8177784"/>
              <a:ext cx="7360049" cy="369332"/>
            </a:xfrm>
            <a:prstGeom prst="rect">
              <a:avLst/>
            </a:prstGeom>
            <a:noFill/>
          </p:spPr>
          <p:txBody>
            <a:bodyPr wrap="square" rtlCol="0">
              <a:spAutoFit/>
            </a:bodyPr>
            <a:lstStyle/>
            <a:p>
              <a:r>
                <a:rPr lang="en-US" dirty="0" smtClean="0"/>
                <a:t>IGF1 overexpress: increase </a:t>
              </a:r>
              <a:r>
                <a:rPr lang="en-US" dirty="0" err="1" smtClean="0"/>
                <a:t>mIPSC</a:t>
              </a:r>
              <a:r>
                <a:rPr lang="en-US" dirty="0" smtClean="0"/>
                <a:t> </a:t>
              </a:r>
              <a:r>
                <a:rPr lang="en-US" dirty="0" err="1" smtClean="0"/>
                <a:t>freq</a:t>
              </a:r>
              <a:r>
                <a:rPr lang="en-US" dirty="0" smtClean="0"/>
                <a:t> &amp; amp, see exFig7 for more</a:t>
              </a:r>
              <a:endParaRPr lang="en-US" dirty="0"/>
            </a:p>
          </p:txBody>
        </p:sp>
      </p:grpSp>
    </p:spTree>
    <p:extLst>
      <p:ext uri="{BB962C8B-B14F-4D97-AF65-F5344CB8AC3E}">
        <p14:creationId xmlns:p14="http://schemas.microsoft.com/office/powerpoint/2010/main" val="4126106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97962"/>
            <a:ext cx="10515600" cy="1325563"/>
          </a:xfrm>
        </p:spPr>
        <p:txBody>
          <a:bodyPr/>
          <a:lstStyle/>
          <a:p>
            <a:pPr algn="ctr"/>
            <a:r>
              <a:rPr lang="en-US" dirty="0" smtClean="0"/>
              <a:t>What about function?</a:t>
            </a:r>
            <a:endParaRPr lang="en-US" dirty="0"/>
          </a:p>
        </p:txBody>
      </p:sp>
    </p:spTree>
    <p:extLst>
      <p:ext uri="{BB962C8B-B14F-4D97-AF65-F5344CB8AC3E}">
        <p14:creationId xmlns:p14="http://schemas.microsoft.com/office/powerpoint/2010/main" val="1303100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31"/>
            <a:ext cx="10515600" cy="1325563"/>
          </a:xfrm>
        </p:spPr>
        <p:txBody>
          <a:bodyPr/>
          <a:lstStyle/>
          <a:p>
            <a:r>
              <a:rPr lang="en-US" dirty="0" smtClean="0"/>
              <a:t>Visual Evoked Potentials (VEP)</a:t>
            </a:r>
            <a:endParaRPr lang="en-US" dirty="0"/>
          </a:p>
        </p:txBody>
      </p:sp>
      <p:sp>
        <p:nvSpPr>
          <p:cNvPr id="3" name="Content Placeholder 2"/>
          <p:cNvSpPr>
            <a:spLocks noGrp="1"/>
          </p:cNvSpPr>
          <p:nvPr>
            <p:ph idx="1"/>
          </p:nvPr>
        </p:nvSpPr>
        <p:spPr>
          <a:xfrm>
            <a:off x="838200" y="5255049"/>
            <a:ext cx="4159102" cy="1165205"/>
          </a:xfrm>
        </p:spPr>
        <p:txBody>
          <a:bodyPr>
            <a:normAutofit fontScale="70000" lnSpcReduction="20000"/>
          </a:bodyPr>
          <a:lstStyle/>
          <a:p>
            <a:r>
              <a:rPr lang="en-US" dirty="0" smtClean="0"/>
              <a:t>Acuity = VEP from deprived eye</a:t>
            </a:r>
          </a:p>
          <a:p>
            <a:r>
              <a:rPr lang="en-US" dirty="0">
                <a:solidFill>
                  <a:srgbClr val="333132"/>
                </a:solidFill>
                <a:latin typeface="Arial" panose="020B0604020202020204" pitchFamily="34" charset="0"/>
              </a:rPr>
              <a:t>reduction of V1 responsiveness to input through the deprived </a:t>
            </a:r>
            <a:r>
              <a:rPr lang="en-US" dirty="0" smtClean="0">
                <a:solidFill>
                  <a:srgbClr val="333132"/>
                </a:solidFill>
                <a:latin typeface="Arial" panose="020B0604020202020204" pitchFamily="34" charset="0"/>
              </a:rPr>
              <a:t>eye</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2245" b="47964"/>
          <a:stretch/>
        </p:blipFill>
        <p:spPr>
          <a:xfrm>
            <a:off x="361197" y="1342416"/>
            <a:ext cx="5517089" cy="3623722"/>
          </a:xfrm>
          <a:prstGeom prst="rect">
            <a:avLst/>
          </a:prstGeom>
        </p:spPr>
      </p:pic>
      <p:sp>
        <p:nvSpPr>
          <p:cNvPr id="5" name="TextBox 4"/>
          <p:cNvSpPr txBox="1"/>
          <p:nvPr/>
        </p:nvSpPr>
        <p:spPr>
          <a:xfrm>
            <a:off x="9675628" y="6420254"/>
            <a:ext cx="2380187" cy="369332"/>
          </a:xfrm>
          <a:prstGeom prst="rect">
            <a:avLst/>
          </a:prstGeom>
          <a:noFill/>
        </p:spPr>
        <p:txBody>
          <a:bodyPr wrap="square" rtlCol="0">
            <a:spAutoFit/>
          </a:bodyPr>
          <a:lstStyle/>
          <a:p>
            <a:r>
              <a:rPr lang="en-US" dirty="0" smtClean="0"/>
              <a:t>Cooke &amp; Bear 2013</a:t>
            </a:r>
            <a:endParaRPr lang="en-US" dirty="0"/>
          </a:p>
        </p:txBody>
      </p:sp>
      <p:grpSp>
        <p:nvGrpSpPr>
          <p:cNvPr id="11" name="Group 10"/>
          <p:cNvGrpSpPr/>
          <p:nvPr/>
        </p:nvGrpSpPr>
        <p:grpSpPr>
          <a:xfrm>
            <a:off x="5921829" y="1342416"/>
            <a:ext cx="6219046" cy="4803390"/>
            <a:chOff x="5921829" y="1342416"/>
            <a:chExt cx="6219046" cy="4803390"/>
          </a:xfrm>
        </p:grpSpPr>
        <p:grpSp>
          <p:nvGrpSpPr>
            <p:cNvPr id="8" name="Group 7"/>
            <p:cNvGrpSpPr/>
            <p:nvPr/>
          </p:nvGrpSpPr>
          <p:grpSpPr>
            <a:xfrm>
              <a:off x="5921829" y="1342416"/>
              <a:ext cx="6219046" cy="4281965"/>
              <a:chOff x="5921829" y="1342416"/>
              <a:chExt cx="6219046" cy="4281965"/>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8053" r="21623" b="47964"/>
              <a:stretch/>
            </p:blipFill>
            <p:spPr>
              <a:xfrm>
                <a:off x="5921829" y="1342416"/>
                <a:ext cx="5892559" cy="3623722"/>
              </a:xfrm>
              <a:prstGeom prst="rect">
                <a:avLst/>
              </a:prstGeom>
            </p:spPr>
          </p:pic>
          <p:sp>
            <p:nvSpPr>
              <p:cNvPr id="7" name="Rectangle 6"/>
              <p:cNvSpPr/>
              <p:nvPr/>
            </p:nvSpPr>
            <p:spPr>
              <a:xfrm>
                <a:off x="6044875" y="5255049"/>
                <a:ext cx="6096000" cy="369332"/>
              </a:xfrm>
              <a:prstGeom prst="rect">
                <a:avLst/>
              </a:prstGeom>
            </p:spPr>
            <p:txBody>
              <a:bodyPr>
                <a:spAutoFit/>
              </a:bodyPr>
              <a:lstStyle/>
              <a:p>
                <a:endParaRPr lang="en-US" dirty="0"/>
              </a:p>
            </p:txBody>
          </p:sp>
        </p:grpSp>
        <mc:AlternateContent xmlns:mc="http://schemas.openxmlformats.org/markup-compatibility/2006" xmlns:a14="http://schemas.microsoft.com/office/drawing/2010/main">
          <mc:Choice Requires="a14">
            <p:sp>
              <p:nvSpPr>
                <p:cNvPr id="10" name="Rectangle 9"/>
                <p:cNvSpPr/>
                <p:nvPr/>
              </p:nvSpPr>
              <p:spPr>
                <a:xfrm>
                  <a:off x="7536583" y="5255049"/>
                  <a:ext cx="3112583" cy="890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m:rPr>
                                <m:sty m:val="p"/>
                              </m:rPr>
                              <a:rPr lang="en-US">
                                <a:latin typeface="Cambria Math" panose="02040503050406030204" pitchFamily="18" charset="0"/>
                              </a:rPr>
                              <m:t>arctan</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𝑑𝑠𝑡</m:t>
                                </m:r>
                              </m:num>
                              <m:den>
                                <m:r>
                                  <a:rPr lang="en-US" i="1">
                                    <a:latin typeface="Cambria Math" panose="02040503050406030204" pitchFamily="18" charset="0"/>
                                  </a:rPr>
                                  <m:t>𝑐𝑦𝑐𝑙𝑒</m:t>
                                </m:r>
                                <m:r>
                                  <a:rPr lang="en-US" i="1">
                                    <a:latin typeface="Cambria Math" panose="02040503050406030204" pitchFamily="18" charset="0"/>
                                  </a:rPr>
                                  <m:t> </m:t>
                                </m:r>
                                <m:r>
                                  <a:rPr lang="en-US" i="1">
                                    <a:latin typeface="Cambria Math" panose="02040503050406030204" pitchFamily="18" charset="0"/>
                                  </a:rPr>
                                  <m:t>𝑤𝑖𝑑𝑡h</m:t>
                                </m:r>
                              </m:den>
                            </m:f>
                            <m:r>
                              <a:rPr lang="en-US" i="1">
                                <a:latin typeface="Cambria Math" panose="02040503050406030204" pitchFamily="18" charset="0"/>
                              </a:rPr>
                              <m:t>)</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536583" y="5255049"/>
                  <a:ext cx="3112583" cy="890757"/>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563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learned about flies, what about mammals?</a:t>
            </a:r>
            <a:endParaRPr lang="en-US" dirty="0"/>
          </a:p>
        </p:txBody>
      </p:sp>
      <p:pic>
        <p:nvPicPr>
          <p:cNvPr id="4" name="Content Placeholder 3"/>
          <p:cNvPicPr>
            <a:picLocks noGrp="1" noChangeAspect="1"/>
          </p:cNvPicPr>
          <p:nvPr>
            <p:ph idx="1"/>
          </p:nvPr>
        </p:nvPicPr>
        <p:blipFill>
          <a:blip r:embed="rId3"/>
          <a:stretch>
            <a:fillRect/>
          </a:stretch>
        </p:blipFill>
        <p:spPr>
          <a:xfrm>
            <a:off x="2946332" y="1914381"/>
            <a:ext cx="6299335" cy="4574287"/>
          </a:xfrm>
          <a:prstGeom prst="rect">
            <a:avLst/>
          </a:prstGeom>
        </p:spPr>
      </p:pic>
      <p:sp>
        <p:nvSpPr>
          <p:cNvPr id="5" name="Rectangle 4"/>
          <p:cNvSpPr/>
          <p:nvPr/>
        </p:nvSpPr>
        <p:spPr>
          <a:xfrm>
            <a:off x="9906053" y="6488668"/>
            <a:ext cx="2285947" cy="369332"/>
          </a:xfrm>
          <a:prstGeom prst="rect">
            <a:avLst/>
          </a:prstGeom>
        </p:spPr>
        <p:txBody>
          <a:bodyPr wrap="none">
            <a:spAutoFit/>
          </a:bodyPr>
          <a:lstStyle/>
          <a:p>
            <a:r>
              <a:rPr lang="en-US" dirty="0">
                <a:solidFill>
                  <a:srgbClr val="000000"/>
                </a:solidFill>
                <a:latin typeface="Verdana" panose="020B0604030504040204" pitchFamily="34" charset="0"/>
              </a:rPr>
              <a:t>Smith </a:t>
            </a:r>
            <a:r>
              <a:rPr lang="en-US" dirty="0" smtClean="0">
                <a:solidFill>
                  <a:srgbClr val="000000"/>
                </a:solidFill>
                <a:latin typeface="Verdana" panose="020B0604030504040204" pitchFamily="34" charset="0"/>
              </a:rPr>
              <a:t>et al., 2007</a:t>
            </a:r>
            <a:endParaRPr lang="en-US" dirty="0"/>
          </a:p>
        </p:txBody>
      </p:sp>
    </p:spTree>
    <p:extLst>
      <p:ext uri="{BB962C8B-B14F-4D97-AF65-F5344CB8AC3E}">
        <p14:creationId xmlns:p14="http://schemas.microsoft.com/office/powerpoint/2010/main" val="1176478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Classes of </a:t>
            </a:r>
            <a:r>
              <a:rPr lang="en-US" dirty="0" err="1" smtClean="0"/>
              <a:t>iNs</a:t>
            </a:r>
            <a:endParaRPr lang="en-US" dirty="0" smtClean="0"/>
          </a:p>
          <a:p>
            <a:r>
              <a:rPr lang="en-US" dirty="0" smtClean="0"/>
              <a:t>Methods</a:t>
            </a:r>
          </a:p>
          <a:p>
            <a:pPr lvl="1"/>
            <a:r>
              <a:rPr lang="en-US" dirty="0" err="1" smtClean="0"/>
              <a:t>Ribotaggin</a:t>
            </a:r>
            <a:r>
              <a:rPr lang="en-US" dirty="0" smtClean="0"/>
              <a:t>’</a:t>
            </a:r>
          </a:p>
          <a:p>
            <a:pPr lvl="1"/>
            <a:r>
              <a:rPr lang="en-US" dirty="0" smtClean="0"/>
              <a:t>Linkage analysis</a:t>
            </a:r>
          </a:p>
          <a:p>
            <a:pPr lvl="1"/>
            <a:r>
              <a:rPr lang="en-US" dirty="0" smtClean="0"/>
              <a:t>RNAi</a:t>
            </a:r>
          </a:p>
          <a:p>
            <a:pPr lvl="1"/>
            <a:r>
              <a:rPr lang="en-US" dirty="0"/>
              <a:t>Visual stim, monocular </a:t>
            </a:r>
            <a:r>
              <a:rPr lang="en-US" dirty="0" smtClean="0"/>
              <a:t>deprive</a:t>
            </a:r>
          </a:p>
          <a:p>
            <a:pPr lvl="1"/>
            <a:r>
              <a:rPr lang="en-US" dirty="0" err="1"/>
              <a:t>Ephys</a:t>
            </a:r>
            <a:r>
              <a:rPr lang="en-US" dirty="0"/>
              <a:t>, visual evoked potential (VEP</a:t>
            </a:r>
            <a:r>
              <a:rPr lang="en-US" dirty="0" smtClean="0"/>
              <a:t>)</a:t>
            </a:r>
          </a:p>
          <a:p>
            <a:r>
              <a:rPr lang="en-US" dirty="0" smtClean="0"/>
              <a:t>Results</a:t>
            </a:r>
          </a:p>
          <a:p>
            <a:r>
              <a:rPr lang="en-US" dirty="0" smtClean="0"/>
              <a:t>Conclusions</a:t>
            </a:r>
            <a:endParaRPr lang="en-US" dirty="0"/>
          </a:p>
        </p:txBody>
      </p:sp>
    </p:spTree>
    <p:extLst>
      <p:ext uri="{BB962C8B-B14F-4D97-AF65-F5344CB8AC3E}">
        <p14:creationId xmlns:p14="http://schemas.microsoft.com/office/powerpoint/2010/main" val="23398088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905" y="131662"/>
            <a:ext cx="7683230" cy="779511"/>
          </a:xfrm>
        </p:spPr>
        <p:txBody>
          <a:bodyPr>
            <a:normAutofit/>
          </a:bodyPr>
          <a:lstStyle/>
          <a:p>
            <a:r>
              <a:rPr lang="en-US" sz="2000" dirty="0" smtClean="0"/>
              <a:t>Fig </a:t>
            </a:r>
            <a:r>
              <a:rPr lang="en-US" sz="2000" dirty="0"/>
              <a:t>4: VIP-neuron-derived IGF1 regulates VIP neuron function and regulates visual acuity in an experience-dependent manner</a:t>
            </a:r>
          </a:p>
        </p:txBody>
      </p:sp>
      <p:pic>
        <p:nvPicPr>
          <p:cNvPr id="4" name="Content Placeholder 3"/>
          <p:cNvPicPr>
            <a:picLocks noGrp="1" noChangeAspect="1"/>
          </p:cNvPicPr>
          <p:nvPr>
            <p:ph idx="1"/>
          </p:nvPr>
        </p:nvPicPr>
        <p:blipFill rotWithShape="1">
          <a:blip r:embed="rId3"/>
          <a:srcRect r="73913" b="48180"/>
          <a:stretch/>
        </p:blipFill>
        <p:spPr>
          <a:xfrm>
            <a:off x="389017" y="1742044"/>
            <a:ext cx="2780903" cy="2726973"/>
          </a:xfrm>
          <a:prstGeom prst="rect">
            <a:avLst/>
          </a:prstGeom>
        </p:spPr>
      </p:pic>
      <p:sp>
        <p:nvSpPr>
          <p:cNvPr id="6" name="TextBox 5"/>
          <p:cNvSpPr txBox="1"/>
          <p:nvPr/>
        </p:nvSpPr>
        <p:spPr>
          <a:xfrm>
            <a:off x="389017" y="4844836"/>
            <a:ext cx="3422033" cy="369332"/>
          </a:xfrm>
          <a:prstGeom prst="rect">
            <a:avLst/>
          </a:prstGeom>
          <a:noFill/>
        </p:spPr>
        <p:txBody>
          <a:bodyPr wrap="square" rtlCol="0">
            <a:spAutoFit/>
          </a:bodyPr>
          <a:lstStyle/>
          <a:p>
            <a:r>
              <a:rPr lang="en-US" dirty="0" smtClean="0"/>
              <a:t>No change short term plasticity</a:t>
            </a:r>
            <a:endParaRPr lang="en-US" dirty="0"/>
          </a:p>
        </p:txBody>
      </p:sp>
      <p:grpSp>
        <p:nvGrpSpPr>
          <p:cNvPr id="15" name="Group 14"/>
          <p:cNvGrpSpPr/>
          <p:nvPr/>
        </p:nvGrpSpPr>
        <p:grpSpPr>
          <a:xfrm>
            <a:off x="3950208" y="1830213"/>
            <a:ext cx="7921752" cy="3383955"/>
            <a:chOff x="3474720" y="1232805"/>
            <a:chExt cx="7921752" cy="3383955"/>
          </a:xfrm>
        </p:grpSpPr>
        <p:sp>
          <p:nvSpPr>
            <p:cNvPr id="7" name="TextBox 6"/>
            <p:cNvSpPr txBox="1"/>
            <p:nvPr/>
          </p:nvSpPr>
          <p:spPr>
            <a:xfrm>
              <a:off x="5058332" y="4247428"/>
              <a:ext cx="5698060" cy="369332"/>
            </a:xfrm>
            <a:prstGeom prst="rect">
              <a:avLst/>
            </a:prstGeom>
            <a:noFill/>
          </p:spPr>
          <p:txBody>
            <a:bodyPr wrap="square" rtlCol="0">
              <a:spAutoFit/>
            </a:bodyPr>
            <a:lstStyle/>
            <a:p>
              <a:r>
                <a:rPr lang="en-US" dirty="0" smtClean="0"/>
                <a:t>Evoked: Reduced amp </a:t>
              </a:r>
              <a:r>
                <a:rPr lang="en-US" dirty="0" err="1" smtClean="0"/>
                <a:t>rel</a:t>
              </a:r>
              <a:r>
                <a:rPr lang="en-US" dirty="0" smtClean="0"/>
                <a:t> 2 </a:t>
              </a:r>
              <a:r>
                <a:rPr lang="en-US" dirty="0" err="1" smtClean="0"/>
                <a:t>pyr</a:t>
              </a:r>
              <a:r>
                <a:rPr lang="en-US" dirty="0" smtClean="0"/>
                <a:t>, increased firing rate</a:t>
              </a:r>
              <a:endParaRPr lang="en-US" dirty="0"/>
            </a:p>
          </p:txBody>
        </p:sp>
        <p:pic>
          <p:nvPicPr>
            <p:cNvPr id="14" name="Content Placeholder 3"/>
            <p:cNvPicPr>
              <a:picLocks noChangeAspect="1"/>
            </p:cNvPicPr>
            <p:nvPr/>
          </p:nvPicPr>
          <p:blipFill rotWithShape="1">
            <a:blip r:embed="rId3"/>
            <a:srcRect l="25687" t="-1" b="52533"/>
            <a:stretch/>
          </p:blipFill>
          <p:spPr>
            <a:xfrm>
              <a:off x="3474720" y="1232805"/>
              <a:ext cx="7921752" cy="2497947"/>
            </a:xfrm>
            <a:prstGeom prst="rect">
              <a:avLst/>
            </a:prstGeom>
          </p:spPr>
        </p:pic>
      </p:grpSp>
    </p:spTree>
    <p:extLst>
      <p:ext uri="{BB962C8B-B14F-4D97-AF65-F5344CB8AC3E}">
        <p14:creationId xmlns:p14="http://schemas.microsoft.com/office/powerpoint/2010/main" val="279868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18329" y="1816608"/>
            <a:ext cx="10659983" cy="2957917"/>
            <a:chOff x="218329" y="1816608"/>
            <a:chExt cx="10659983" cy="2957917"/>
          </a:xfrm>
        </p:grpSpPr>
        <p:pic>
          <p:nvPicPr>
            <p:cNvPr id="5" name="Content Placeholder 3"/>
            <p:cNvPicPr>
              <a:picLocks noChangeAspect="1"/>
            </p:cNvPicPr>
            <p:nvPr/>
          </p:nvPicPr>
          <p:blipFill rotWithShape="1">
            <a:blip r:embed="rId3"/>
            <a:srcRect t="46706"/>
            <a:stretch/>
          </p:blipFill>
          <p:spPr>
            <a:xfrm>
              <a:off x="218329" y="1969985"/>
              <a:ext cx="10659983" cy="2804540"/>
            </a:xfrm>
            <a:prstGeom prst="rect">
              <a:avLst/>
            </a:prstGeom>
          </p:spPr>
        </p:pic>
        <p:sp>
          <p:nvSpPr>
            <p:cNvPr id="17" name="Rectangle 16"/>
            <p:cNvSpPr/>
            <p:nvPr/>
          </p:nvSpPr>
          <p:spPr>
            <a:xfrm>
              <a:off x="694944" y="1816608"/>
              <a:ext cx="2487168" cy="4267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12905" y="131662"/>
            <a:ext cx="7683230" cy="779511"/>
          </a:xfrm>
        </p:spPr>
        <p:txBody>
          <a:bodyPr>
            <a:normAutofit/>
          </a:bodyPr>
          <a:lstStyle/>
          <a:p>
            <a:r>
              <a:rPr lang="en-US" sz="2000" dirty="0" smtClean="0"/>
              <a:t>Fig </a:t>
            </a:r>
            <a:r>
              <a:rPr lang="en-US" sz="2000" dirty="0"/>
              <a:t>4: VIP-neuron-derived IGF1 regulates VIP neuron function and regulates visual acuity in an experience-dependent manner</a:t>
            </a:r>
          </a:p>
        </p:txBody>
      </p:sp>
      <p:sp>
        <p:nvSpPr>
          <p:cNvPr id="9" name="TextBox 8"/>
          <p:cNvSpPr txBox="1"/>
          <p:nvPr/>
        </p:nvSpPr>
        <p:spPr>
          <a:xfrm>
            <a:off x="10983846" y="2557437"/>
            <a:ext cx="1194816" cy="923330"/>
          </a:xfrm>
          <a:prstGeom prst="rect">
            <a:avLst/>
          </a:prstGeom>
          <a:noFill/>
        </p:spPr>
        <p:txBody>
          <a:bodyPr wrap="square" rtlCol="0">
            <a:spAutoFit/>
          </a:bodyPr>
          <a:lstStyle/>
          <a:p>
            <a:r>
              <a:rPr lang="en-US" dirty="0" smtClean="0"/>
              <a:t>Huh?</a:t>
            </a:r>
          </a:p>
          <a:p>
            <a:r>
              <a:rPr lang="en-US" dirty="0" err="1" smtClean="0"/>
              <a:t>Knckd</a:t>
            </a:r>
            <a:r>
              <a:rPr lang="en-US" dirty="0" smtClean="0"/>
              <a:t> = better?</a:t>
            </a:r>
            <a:endParaRPr lang="en-US" dirty="0"/>
          </a:p>
        </p:txBody>
      </p:sp>
      <p:sp>
        <p:nvSpPr>
          <p:cNvPr id="11" name="TextBox 10"/>
          <p:cNvSpPr txBox="1"/>
          <p:nvPr/>
        </p:nvSpPr>
        <p:spPr>
          <a:xfrm>
            <a:off x="1125351" y="4068489"/>
            <a:ext cx="1254641" cy="646331"/>
          </a:xfrm>
          <a:prstGeom prst="rect">
            <a:avLst/>
          </a:prstGeom>
          <a:noFill/>
        </p:spPr>
        <p:txBody>
          <a:bodyPr wrap="square" rtlCol="0">
            <a:spAutoFit/>
          </a:bodyPr>
          <a:lstStyle/>
          <a:p>
            <a:r>
              <a:rPr lang="en-US" dirty="0" smtClean="0"/>
              <a:t>During </a:t>
            </a:r>
            <a:r>
              <a:rPr lang="en-US" dirty="0" err="1" smtClean="0"/>
              <a:t>crit</a:t>
            </a:r>
            <a:r>
              <a:rPr lang="en-US" dirty="0" smtClean="0"/>
              <a:t> period</a:t>
            </a:r>
            <a:endParaRPr lang="en-US" dirty="0"/>
          </a:p>
        </p:txBody>
      </p:sp>
      <p:sp>
        <p:nvSpPr>
          <p:cNvPr id="16" name="Rectangle 15"/>
          <p:cNvSpPr/>
          <p:nvPr/>
        </p:nvSpPr>
        <p:spPr>
          <a:xfrm>
            <a:off x="97537" y="5579271"/>
            <a:ext cx="11875008" cy="369332"/>
          </a:xfrm>
          <a:prstGeom prst="rect">
            <a:avLst/>
          </a:prstGeom>
        </p:spPr>
        <p:txBody>
          <a:bodyPr wrap="square">
            <a:spAutoFit/>
          </a:bodyPr>
          <a:lstStyle/>
          <a:p>
            <a:r>
              <a:rPr lang="en-US" dirty="0">
                <a:solidFill>
                  <a:srgbClr val="333333"/>
                </a:solidFill>
                <a:latin typeface="arial" panose="020B0604020202020204" pitchFamily="34" charset="0"/>
              </a:rPr>
              <a:t> </a:t>
            </a:r>
            <a:r>
              <a:rPr lang="en-US" b="1" dirty="0" smtClean="0">
                <a:solidFill>
                  <a:srgbClr val="333333"/>
                </a:solidFill>
                <a:latin typeface="arial" panose="020B0604020202020204" pitchFamily="34" charset="0"/>
              </a:rPr>
              <a:t>visual acuity</a:t>
            </a:r>
            <a:r>
              <a:rPr lang="en-US" dirty="0" smtClean="0">
                <a:solidFill>
                  <a:srgbClr val="333333"/>
                </a:solidFill>
                <a:latin typeface="arial" panose="020B0604020202020204" pitchFamily="34" charset="0"/>
              </a:rPr>
              <a:t>: response to increase in spatial </a:t>
            </a:r>
            <a:r>
              <a:rPr lang="en-US" dirty="0">
                <a:solidFill>
                  <a:srgbClr val="333333"/>
                </a:solidFill>
                <a:latin typeface="arial" panose="020B0604020202020204" pitchFamily="34" charset="0"/>
              </a:rPr>
              <a:t>frequency of the </a:t>
            </a:r>
            <a:r>
              <a:rPr lang="en-US" dirty="0" smtClean="0">
                <a:solidFill>
                  <a:srgbClr val="333333"/>
                </a:solidFill>
                <a:latin typeface="arial" panose="020B0604020202020204" pitchFamily="34" charset="0"/>
              </a:rPr>
              <a:t>gratings, higher = better. See exF8 for evoked trans</a:t>
            </a:r>
            <a:endParaRPr lang="en-US" dirty="0"/>
          </a:p>
        </p:txBody>
      </p:sp>
    </p:spTree>
    <p:extLst>
      <p:ext uri="{BB962C8B-B14F-4D97-AF65-F5344CB8AC3E}">
        <p14:creationId xmlns:p14="http://schemas.microsoft.com/office/powerpoint/2010/main" val="241136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451" y="481862"/>
            <a:ext cx="3385414" cy="1325563"/>
          </a:xfrm>
        </p:spPr>
        <p:txBody>
          <a:bodyPr>
            <a:normAutofit fontScale="90000"/>
          </a:bodyPr>
          <a:lstStyle/>
          <a:p>
            <a:r>
              <a:rPr lang="en-US" sz="2000" dirty="0"/>
              <a:t>Extended Data Figure 6: </a:t>
            </a:r>
            <a:r>
              <a:rPr lang="en-US" sz="2000" i="1" dirty="0"/>
              <a:t>Igf1</a:t>
            </a:r>
            <a:r>
              <a:rPr lang="en-US" sz="2000" dirty="0"/>
              <a:t> knockdown in VIP neurons affects inhibitory inputs onto VIP neurons but not onto </a:t>
            </a:r>
            <a:r>
              <a:rPr lang="en-US" sz="2000" dirty="0" smtClean="0"/>
              <a:t>neighboring </a:t>
            </a:r>
            <a:r>
              <a:rPr lang="en-US" sz="2000" dirty="0"/>
              <a:t>neurons.</a:t>
            </a:r>
            <a:br>
              <a:rPr lang="en-US" sz="2000" dirty="0"/>
            </a:br>
            <a:endParaRPr lang="en-US" sz="2000" dirty="0"/>
          </a:p>
        </p:txBody>
      </p:sp>
      <p:pic>
        <p:nvPicPr>
          <p:cNvPr id="4" name="Content Placeholder 3"/>
          <p:cNvPicPr>
            <a:picLocks noGrp="1" noChangeAspect="1"/>
          </p:cNvPicPr>
          <p:nvPr>
            <p:ph idx="1"/>
          </p:nvPr>
        </p:nvPicPr>
        <p:blipFill>
          <a:blip r:embed="rId3"/>
          <a:stretch>
            <a:fillRect/>
          </a:stretch>
        </p:blipFill>
        <p:spPr>
          <a:xfrm>
            <a:off x="3978404" y="99466"/>
            <a:ext cx="5165595" cy="6612619"/>
          </a:xfrm>
          <a:prstGeom prst="rect">
            <a:avLst/>
          </a:prstGeom>
        </p:spPr>
      </p:pic>
    </p:spTree>
    <p:extLst>
      <p:ext uri="{BB962C8B-B14F-4D97-AF65-F5344CB8AC3E}">
        <p14:creationId xmlns:p14="http://schemas.microsoft.com/office/powerpoint/2010/main" val="40871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83" y="384586"/>
            <a:ext cx="2885910" cy="1325563"/>
          </a:xfrm>
        </p:spPr>
        <p:txBody>
          <a:bodyPr>
            <a:normAutofit fontScale="90000"/>
          </a:bodyPr>
          <a:lstStyle/>
          <a:p>
            <a:r>
              <a:rPr lang="en-US" sz="2000" dirty="0" smtClean="0"/>
              <a:t>Extended </a:t>
            </a:r>
            <a:r>
              <a:rPr lang="en-US" sz="2000" dirty="0"/>
              <a:t>Data Figure 7: Effects of IGF1 overexpression in excitatory and SST-positive neurons.</a:t>
            </a:r>
            <a:br>
              <a:rPr lang="en-US" sz="2000" dirty="0"/>
            </a:br>
            <a:endParaRPr lang="en-US" sz="2000" dirty="0"/>
          </a:p>
        </p:txBody>
      </p:sp>
      <p:pic>
        <p:nvPicPr>
          <p:cNvPr id="4" name="Content Placeholder 3"/>
          <p:cNvPicPr>
            <a:picLocks noGrp="1" noChangeAspect="1"/>
          </p:cNvPicPr>
          <p:nvPr>
            <p:ph idx="1"/>
          </p:nvPr>
        </p:nvPicPr>
        <p:blipFill>
          <a:blip r:embed="rId3"/>
          <a:stretch>
            <a:fillRect/>
          </a:stretch>
        </p:blipFill>
        <p:spPr>
          <a:xfrm>
            <a:off x="3594485" y="48622"/>
            <a:ext cx="5140957" cy="6624553"/>
          </a:xfrm>
          <a:prstGeom prst="rect">
            <a:avLst/>
          </a:prstGeom>
        </p:spPr>
      </p:pic>
      <p:sp>
        <p:nvSpPr>
          <p:cNvPr id="3" name="TextBox 2"/>
          <p:cNvSpPr txBox="1"/>
          <p:nvPr/>
        </p:nvSpPr>
        <p:spPr>
          <a:xfrm>
            <a:off x="3813696" y="1525483"/>
            <a:ext cx="2571986" cy="369332"/>
          </a:xfrm>
          <a:prstGeom prst="rect">
            <a:avLst/>
          </a:prstGeom>
          <a:noFill/>
        </p:spPr>
        <p:txBody>
          <a:bodyPr wrap="none" rtlCol="0">
            <a:spAutoFit/>
          </a:bodyPr>
          <a:lstStyle/>
          <a:p>
            <a:r>
              <a:rPr lang="en-US" dirty="0" smtClean="0"/>
              <a:t>Not sure how to read this</a:t>
            </a:r>
            <a:endParaRPr lang="en-US" dirty="0"/>
          </a:p>
        </p:txBody>
      </p:sp>
      <p:sp>
        <p:nvSpPr>
          <p:cNvPr id="5" name="TextBox 4"/>
          <p:cNvSpPr txBox="1"/>
          <p:nvPr/>
        </p:nvSpPr>
        <p:spPr>
          <a:xfrm>
            <a:off x="9247244" y="4506144"/>
            <a:ext cx="2110514" cy="369332"/>
          </a:xfrm>
          <a:prstGeom prst="rect">
            <a:avLst/>
          </a:prstGeom>
          <a:noFill/>
        </p:spPr>
        <p:txBody>
          <a:bodyPr wrap="none" rtlCol="0">
            <a:spAutoFit/>
          </a:bodyPr>
          <a:lstStyle/>
          <a:p>
            <a:r>
              <a:rPr lang="en-US" dirty="0" smtClean="0"/>
              <a:t>Igf1 away from unity</a:t>
            </a:r>
            <a:endParaRPr lang="en-US" dirty="0"/>
          </a:p>
        </p:txBody>
      </p:sp>
      <p:sp>
        <p:nvSpPr>
          <p:cNvPr id="6" name="TextBox 5"/>
          <p:cNvSpPr txBox="1"/>
          <p:nvPr/>
        </p:nvSpPr>
        <p:spPr>
          <a:xfrm>
            <a:off x="9247244" y="2383176"/>
            <a:ext cx="2278449" cy="923330"/>
          </a:xfrm>
          <a:prstGeom prst="rect">
            <a:avLst/>
          </a:prstGeom>
          <a:noFill/>
        </p:spPr>
        <p:txBody>
          <a:bodyPr wrap="square" rtlCol="0">
            <a:spAutoFit/>
          </a:bodyPr>
          <a:lstStyle/>
          <a:p>
            <a:r>
              <a:rPr lang="en-US" dirty="0" smtClean="0"/>
              <a:t>SST/</a:t>
            </a:r>
            <a:r>
              <a:rPr lang="en-US" dirty="0" err="1" smtClean="0"/>
              <a:t>Pyram</a:t>
            </a:r>
            <a:r>
              <a:rPr lang="en-US" dirty="0" smtClean="0"/>
              <a:t> as presynaptic targets influenced?</a:t>
            </a:r>
            <a:endParaRPr lang="en-US" dirty="0"/>
          </a:p>
        </p:txBody>
      </p:sp>
    </p:spTree>
    <p:extLst>
      <p:ext uri="{BB962C8B-B14F-4D97-AF65-F5344CB8AC3E}">
        <p14:creationId xmlns:p14="http://schemas.microsoft.com/office/powerpoint/2010/main" val="42872795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5"/>
            <a:ext cx="10515600" cy="1325563"/>
          </a:xfrm>
        </p:spPr>
        <p:txBody>
          <a:bodyPr>
            <a:normAutofit/>
          </a:bodyPr>
          <a:lstStyle/>
          <a:p>
            <a:r>
              <a:rPr lang="en-US" sz="2000" dirty="0"/>
              <a:t>Extended Data Figure </a:t>
            </a:r>
            <a:r>
              <a:rPr lang="en-US" sz="2000" dirty="0" smtClean="0"/>
              <a:t>8 </a:t>
            </a:r>
            <a:r>
              <a:rPr lang="en-US" sz="2000" dirty="0"/>
              <a:t>VIP neuron-derived IGF1 does not disrupt ocular dominance plasticity.</a:t>
            </a:r>
            <a:br>
              <a:rPr lang="en-US" sz="2000" dirty="0"/>
            </a:br>
            <a:endParaRPr lang="en-US" sz="2000" dirty="0"/>
          </a:p>
        </p:txBody>
      </p:sp>
      <p:pic>
        <p:nvPicPr>
          <p:cNvPr id="4" name="Content Placeholder 3"/>
          <p:cNvPicPr>
            <a:picLocks noGrp="1" noChangeAspect="1"/>
          </p:cNvPicPr>
          <p:nvPr>
            <p:ph idx="1"/>
          </p:nvPr>
        </p:nvPicPr>
        <p:blipFill>
          <a:blip r:embed="rId3"/>
          <a:stretch>
            <a:fillRect/>
          </a:stretch>
        </p:blipFill>
        <p:spPr>
          <a:xfrm>
            <a:off x="175095" y="1646772"/>
            <a:ext cx="11837996" cy="5080578"/>
          </a:xfrm>
          <a:prstGeom prst="rect">
            <a:avLst/>
          </a:prstGeom>
        </p:spPr>
      </p:pic>
      <p:sp>
        <p:nvSpPr>
          <p:cNvPr id="3" name="TextBox 2"/>
          <p:cNvSpPr txBox="1"/>
          <p:nvPr/>
        </p:nvSpPr>
        <p:spPr>
          <a:xfrm>
            <a:off x="5699051" y="1928888"/>
            <a:ext cx="1020726" cy="369332"/>
          </a:xfrm>
          <a:prstGeom prst="rect">
            <a:avLst/>
          </a:prstGeom>
          <a:noFill/>
        </p:spPr>
        <p:txBody>
          <a:bodyPr wrap="square" rtlCol="0">
            <a:spAutoFit/>
          </a:bodyPr>
          <a:lstStyle/>
          <a:p>
            <a:r>
              <a:rPr lang="en-US" dirty="0" smtClean="0"/>
              <a:t>control</a:t>
            </a:r>
            <a:endParaRPr lang="en-US" dirty="0"/>
          </a:p>
        </p:txBody>
      </p:sp>
      <p:sp>
        <p:nvSpPr>
          <p:cNvPr id="5" name="TextBox 4"/>
          <p:cNvSpPr txBox="1"/>
          <p:nvPr/>
        </p:nvSpPr>
        <p:spPr>
          <a:xfrm>
            <a:off x="10152357" y="1836798"/>
            <a:ext cx="1020726" cy="369332"/>
          </a:xfrm>
          <a:prstGeom prst="rect">
            <a:avLst/>
          </a:prstGeom>
          <a:noFill/>
        </p:spPr>
        <p:txBody>
          <a:bodyPr wrap="square" rtlCol="0">
            <a:spAutoFit/>
          </a:bodyPr>
          <a:lstStyle/>
          <a:p>
            <a:r>
              <a:rPr lang="en-US" dirty="0" smtClean="0"/>
              <a:t>silenced</a:t>
            </a:r>
            <a:endParaRPr lang="en-US" dirty="0"/>
          </a:p>
        </p:txBody>
      </p:sp>
      <p:sp>
        <p:nvSpPr>
          <p:cNvPr id="6" name="TextBox 5"/>
          <p:cNvSpPr txBox="1"/>
          <p:nvPr/>
        </p:nvSpPr>
        <p:spPr>
          <a:xfrm>
            <a:off x="5699051" y="1333154"/>
            <a:ext cx="4021294" cy="369332"/>
          </a:xfrm>
          <a:prstGeom prst="rect">
            <a:avLst/>
          </a:prstGeom>
          <a:noFill/>
        </p:spPr>
        <p:txBody>
          <a:bodyPr wrap="none" rtlCol="0">
            <a:spAutoFit/>
          </a:bodyPr>
          <a:lstStyle/>
          <a:p>
            <a:r>
              <a:rPr lang="en-US" dirty="0" smtClean="0"/>
              <a:t>VEP = </a:t>
            </a:r>
            <a:r>
              <a:rPr lang="en-US" dirty="0" err="1" smtClean="0"/>
              <a:t>neg</a:t>
            </a:r>
            <a:r>
              <a:rPr lang="en-US" dirty="0" smtClean="0"/>
              <a:t> peak in 50-150ms window</a:t>
            </a:r>
            <a:endParaRPr lang="en-US" dirty="0"/>
          </a:p>
        </p:txBody>
      </p:sp>
    </p:spTree>
    <p:extLst>
      <p:ext uri="{BB962C8B-B14F-4D97-AF65-F5344CB8AC3E}">
        <p14:creationId xmlns:p14="http://schemas.microsoft.com/office/powerpoint/2010/main" val="863721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Conclusion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By </a:t>
            </a:r>
            <a:r>
              <a:rPr lang="en-US" dirty="0">
                <a:latin typeface="Arial" panose="020B0604020202020204" pitchFamily="34" charset="0"/>
                <a:cs typeface="Arial" panose="020B0604020202020204" pitchFamily="34" charset="0"/>
              </a:rPr>
              <a:t>v</a:t>
            </a:r>
            <a:r>
              <a:rPr lang="en-US" dirty="0" smtClean="0">
                <a:latin typeface="Arial" panose="020B0604020202020204" pitchFamily="34" charset="0"/>
                <a:cs typeface="Arial" panose="020B0604020202020204" pitchFamily="34" charset="0"/>
              </a:rPr>
              <a:t>arying exposure to light </a:t>
            </a:r>
            <a:r>
              <a:rPr lang="en-US" dirty="0" smtClean="0">
                <a:latin typeface="Arial" panose="020B0604020202020204" pitchFamily="34" charset="0"/>
                <a:cs typeface="Arial" panose="020B0604020202020204" pitchFamily="34" charset="0"/>
              </a:rPr>
              <a:t>in </a:t>
            </a:r>
            <a:r>
              <a:rPr lang="en-US" dirty="0" smtClean="0">
                <a:latin typeface="Arial" panose="020B0604020202020204" pitchFamily="34" charset="0"/>
                <a:cs typeface="Arial" panose="020B0604020202020204" pitchFamily="34" charset="0"/>
              </a:rPr>
              <a:t>the young adult, </a:t>
            </a:r>
            <a:r>
              <a:rPr lang="en-US" dirty="0" smtClean="0">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following </a:t>
            </a:r>
            <a:r>
              <a:rPr lang="en-US" b="1" u="sng" dirty="0" smtClean="0">
                <a:latin typeface="Arial" panose="020B0604020202020204" pitchFamily="34" charset="0"/>
                <a:cs typeface="Arial" panose="020B0604020202020204" pitchFamily="34" charset="0"/>
              </a:rPr>
              <a:t>properties</a:t>
            </a:r>
            <a:r>
              <a:rPr lang="en-US" dirty="0" smtClean="0">
                <a:latin typeface="Arial" panose="020B0604020202020204" pitchFamily="34" charset="0"/>
                <a:cs typeface="Arial" panose="020B0604020202020204" pitchFamily="34" charset="0"/>
              </a:rPr>
              <a:t> are altered:</a:t>
            </a:r>
          </a:p>
          <a:p>
            <a:pPr lvl="1"/>
            <a:r>
              <a:rPr lang="en-US" dirty="0" smtClean="0">
                <a:latin typeface="Arial" panose="020B0604020202020204" pitchFamily="34" charset="0"/>
                <a:cs typeface="Arial" panose="020B0604020202020204" pitchFamily="34" charset="0"/>
              </a:rPr>
              <a:t>Acute gene expression</a:t>
            </a:r>
          </a:p>
          <a:p>
            <a:pPr lvl="2"/>
            <a:r>
              <a:rPr lang="en-US" dirty="0" smtClean="0">
                <a:latin typeface="Arial" panose="020B0604020202020204" pitchFamily="34" charset="0"/>
                <a:cs typeface="Arial" panose="020B0604020202020204" pitchFamily="34" charset="0"/>
              </a:rPr>
              <a:t>“class” of genes (secretory)</a:t>
            </a:r>
          </a:p>
          <a:p>
            <a:pPr lvl="1"/>
            <a:r>
              <a:rPr lang="en-US" dirty="0" smtClean="0">
                <a:latin typeface="Arial" panose="020B0604020202020204" pitchFamily="34" charset="0"/>
                <a:cs typeface="Arial" panose="020B0604020202020204" pitchFamily="34" charset="0"/>
              </a:rPr>
              <a:t>Inhibitory inputs to </a:t>
            </a:r>
            <a:r>
              <a:rPr lang="en-US" dirty="0" err="1" smtClean="0">
                <a:latin typeface="Arial" panose="020B0604020202020204" pitchFamily="34" charset="0"/>
                <a:cs typeface="Arial" panose="020B0604020202020204" pitchFamily="34" charset="0"/>
              </a:rPr>
              <a:t>VIPn</a:t>
            </a:r>
            <a:r>
              <a:rPr lang="en-US" dirty="0" smtClean="0">
                <a:latin typeface="Arial" panose="020B0604020202020204" pitchFamily="34" charset="0"/>
                <a:cs typeface="Arial" panose="020B0604020202020204" pitchFamily="34" charset="0"/>
              </a:rPr>
              <a:t> increase</a:t>
            </a:r>
          </a:p>
          <a:p>
            <a:pPr lvl="1"/>
            <a:r>
              <a:rPr lang="en-US" dirty="0" smtClean="0">
                <a:latin typeface="Arial" panose="020B0604020202020204" pitchFamily="34" charset="0"/>
                <a:cs typeface="Arial" panose="020B0604020202020204" pitchFamily="34" charset="0"/>
              </a:rPr>
              <a:t>Visual acuity regulated by IGF1 from </a:t>
            </a:r>
            <a:r>
              <a:rPr lang="en-US" dirty="0" err="1" smtClean="0">
                <a:latin typeface="Arial" panose="020B0604020202020204" pitchFamily="34" charset="0"/>
                <a:cs typeface="Arial" panose="020B0604020202020204" pitchFamily="34" charset="0"/>
              </a:rPr>
              <a:t>VIPn</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IGF-1 was one candidate shown to act by </a:t>
            </a:r>
            <a:r>
              <a:rPr lang="en-US" dirty="0" err="1" smtClean="0">
                <a:latin typeface="Arial" panose="020B0604020202020204" pitchFamily="34" charset="0"/>
                <a:cs typeface="Arial" panose="020B0604020202020204" pitchFamily="34" charset="0"/>
              </a:rPr>
              <a:t>VIPn</a:t>
            </a:r>
            <a:r>
              <a:rPr lang="en-US" dirty="0" smtClean="0">
                <a:latin typeface="Arial" panose="020B0604020202020204" pitchFamily="34" charset="0"/>
                <a:cs typeface="Arial" panose="020B0604020202020204" pitchFamily="34" charset="0"/>
              </a:rPr>
              <a:t> on </a:t>
            </a:r>
            <a:r>
              <a:rPr lang="en-US" dirty="0" err="1" smtClean="0">
                <a:latin typeface="Arial" panose="020B0604020202020204" pitchFamily="34" charset="0"/>
                <a:cs typeface="Arial" panose="020B0604020202020204" pitchFamily="34" charset="0"/>
              </a:rPr>
              <a:t>VIPn</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Adds to the function of a IGF1, a secretory protein </a:t>
            </a:r>
          </a:p>
          <a:p>
            <a:pPr lvl="1"/>
            <a:r>
              <a:rPr lang="en-US" dirty="0" smtClean="0">
                <a:latin typeface="Arial" panose="020B0604020202020204" pitchFamily="34" charset="0"/>
                <a:cs typeface="Arial" panose="020B0604020202020204" pitchFamily="34" charset="0"/>
              </a:rPr>
              <a:t>i.e. </a:t>
            </a:r>
            <a:r>
              <a:rPr lang="en-US" dirty="0">
                <a:latin typeface="Arial" panose="020B0604020202020204" pitchFamily="34" charset="0"/>
                <a:cs typeface="Arial" panose="020B0604020202020204" pitchFamily="34" charset="0"/>
              </a:rPr>
              <a:t>n</a:t>
            </a:r>
            <a:r>
              <a:rPr lang="en-US" dirty="0" smtClean="0">
                <a:latin typeface="Arial" panose="020B0604020202020204" pitchFamily="34" charset="0"/>
                <a:cs typeface="Arial" panose="020B0604020202020204" pitchFamily="34" charset="0"/>
              </a:rPr>
              <a:t>ot just neurogenesis, metabolism, development</a:t>
            </a:r>
          </a:p>
        </p:txBody>
      </p:sp>
    </p:spTree>
    <p:extLst>
      <p:ext uri="{BB962C8B-B14F-4D97-AF65-F5344CB8AC3E}">
        <p14:creationId xmlns:p14="http://schemas.microsoft.com/office/powerpoint/2010/main" val="418082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70" y="3944904"/>
            <a:ext cx="4351618" cy="2066790"/>
          </a:xfrm>
        </p:spPr>
        <p:txBody>
          <a:bodyPr>
            <a:normAutofit/>
          </a:bodyPr>
          <a:lstStyle/>
          <a:p>
            <a:r>
              <a:rPr lang="en-US" sz="2800" dirty="0" smtClean="0">
                <a:latin typeface="Arial" panose="020B0604020202020204" pitchFamily="34" charset="0"/>
                <a:cs typeface="Arial" panose="020B0604020202020204" pitchFamily="34" charset="0"/>
              </a:rPr>
              <a:t>Is there another </a:t>
            </a:r>
            <a:r>
              <a:rPr lang="en-US" sz="2800" b="1" dirty="0" smtClean="0">
                <a:latin typeface="Arial" panose="020B0604020202020204" pitchFamily="34" charset="0"/>
                <a:cs typeface="Arial" panose="020B0604020202020204" pitchFamily="34" charset="0"/>
              </a:rPr>
              <a:t>property</a:t>
            </a:r>
            <a:r>
              <a:rPr lang="en-US" sz="2800" dirty="0" smtClean="0">
                <a:latin typeface="Arial" panose="020B0604020202020204" pitchFamily="34" charset="0"/>
                <a:cs typeface="Arial" panose="020B0604020202020204" pitchFamily="34" charset="0"/>
              </a:rPr>
              <a:t> that defines them?</a:t>
            </a:r>
            <a:endParaRPr lang="en-US" sz="28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575" y="186070"/>
            <a:ext cx="6960251" cy="6342217"/>
          </a:xfrm>
        </p:spPr>
      </p:pic>
      <p:sp>
        <p:nvSpPr>
          <p:cNvPr id="5" name="Title 1"/>
          <p:cNvSpPr txBox="1">
            <a:spLocks/>
          </p:cNvSpPr>
          <p:nvPr/>
        </p:nvSpPr>
        <p:spPr>
          <a:xfrm>
            <a:off x="419688" y="634257"/>
            <a:ext cx="4351618" cy="20667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Arial" panose="020B0604020202020204" pitchFamily="34" charset="0"/>
                <a:cs typeface="Arial" panose="020B0604020202020204" pitchFamily="34" charset="0"/>
              </a:rPr>
              <a:t>Many cortical interneuron types exist</a:t>
            </a:r>
            <a:endParaRPr lang="en-US" sz="2800" dirty="0">
              <a:latin typeface="Arial" panose="020B0604020202020204" pitchFamily="34" charset="0"/>
              <a:cs typeface="Arial" panose="020B0604020202020204" pitchFamily="34" charset="0"/>
            </a:endParaRPr>
          </a:p>
        </p:txBody>
      </p:sp>
      <p:sp>
        <p:nvSpPr>
          <p:cNvPr id="6" name="Rectangle 5"/>
          <p:cNvSpPr/>
          <p:nvPr/>
        </p:nvSpPr>
        <p:spPr>
          <a:xfrm>
            <a:off x="9877114" y="6488668"/>
            <a:ext cx="2274020" cy="369332"/>
          </a:xfrm>
          <a:prstGeom prst="rect">
            <a:avLst/>
          </a:prstGeom>
        </p:spPr>
        <p:txBody>
          <a:bodyPr wrap="none">
            <a:spAutoFit/>
          </a:bodyPr>
          <a:lstStyle/>
          <a:p>
            <a:r>
              <a:rPr lang="en-US" dirty="0" err="1" smtClean="0"/>
              <a:t>Kepecs</a:t>
            </a:r>
            <a:r>
              <a:rPr lang="en-US" dirty="0" smtClean="0"/>
              <a:t> &amp; </a:t>
            </a:r>
            <a:r>
              <a:rPr lang="en-US" dirty="0" err="1" smtClean="0"/>
              <a:t>Fishell</a:t>
            </a:r>
            <a:r>
              <a:rPr lang="en-US" dirty="0" smtClean="0"/>
              <a:t>, 2014</a:t>
            </a:r>
            <a:endParaRPr lang="en-US" dirty="0"/>
          </a:p>
        </p:txBody>
      </p:sp>
    </p:spTree>
    <p:extLst>
      <p:ext uri="{BB962C8B-B14F-4D97-AF65-F5344CB8AC3E}">
        <p14:creationId xmlns:p14="http://schemas.microsoft.com/office/powerpoint/2010/main" val="376943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49" y="365125"/>
            <a:ext cx="2762655" cy="1325563"/>
          </a:xfrm>
        </p:spPr>
        <p:txBody>
          <a:bodyPr/>
          <a:lstStyle/>
          <a:p>
            <a:r>
              <a:rPr lang="en-US" dirty="0" smtClean="0">
                <a:latin typeface="Arial" panose="020B0604020202020204" pitchFamily="34" charset="0"/>
                <a:cs typeface="Arial" panose="020B0604020202020204" pitchFamily="34" charset="0"/>
              </a:rPr>
              <a:t>Approach</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a:srcRect r="55226" b="53875"/>
          <a:stretch/>
        </p:blipFill>
        <p:spPr>
          <a:xfrm>
            <a:off x="3929977" y="308865"/>
            <a:ext cx="4396902" cy="6535860"/>
          </a:xfrm>
          <a:prstGeom prst="rect">
            <a:avLst/>
          </a:prstGeom>
        </p:spPr>
      </p:pic>
      <p:grpSp>
        <p:nvGrpSpPr>
          <p:cNvPr id="6" name="Group 5"/>
          <p:cNvGrpSpPr/>
          <p:nvPr/>
        </p:nvGrpSpPr>
        <p:grpSpPr>
          <a:xfrm>
            <a:off x="5890437" y="2678392"/>
            <a:ext cx="1561787" cy="638966"/>
            <a:chOff x="5890437" y="2678392"/>
            <a:chExt cx="1561787" cy="638966"/>
          </a:xfrm>
        </p:grpSpPr>
        <p:sp>
          <p:nvSpPr>
            <p:cNvPr id="3" name="Rounded Rectangle 2"/>
            <p:cNvSpPr/>
            <p:nvPr/>
          </p:nvSpPr>
          <p:spPr>
            <a:xfrm>
              <a:off x="5890437" y="2699657"/>
              <a:ext cx="1020726" cy="61770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17490" y="2678392"/>
              <a:ext cx="434734" cy="584775"/>
            </a:xfrm>
            <a:prstGeom prst="rect">
              <a:avLst/>
            </a:prstGeom>
            <a:noFill/>
          </p:spPr>
          <p:txBody>
            <a:bodyPr wrap="none" rtlCol="0">
              <a:spAutoFit/>
            </a:bodyPr>
            <a:lstStyle/>
            <a:p>
              <a:r>
                <a:rPr lang="en-US" sz="3200" b="1" dirty="0" smtClean="0">
                  <a:solidFill>
                    <a:srgbClr val="FF0000"/>
                  </a:solidFill>
                </a:rPr>
                <a:t>?</a:t>
              </a:r>
              <a:endParaRPr lang="en-US" sz="3200" b="1" dirty="0">
                <a:solidFill>
                  <a:srgbClr val="FF0000"/>
                </a:solidFill>
              </a:endParaRPr>
            </a:p>
          </p:txBody>
        </p:sp>
      </p:grpSp>
    </p:spTree>
    <p:extLst>
      <p:ext uri="{BB962C8B-B14F-4D97-AF65-F5344CB8AC3E}">
        <p14:creationId xmlns:p14="http://schemas.microsoft.com/office/powerpoint/2010/main" val="41730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629" y="5181601"/>
            <a:ext cx="1291024" cy="646331"/>
          </a:xfrm>
          <a:prstGeom prst="rect">
            <a:avLst/>
          </a:prstGeom>
          <a:noFill/>
        </p:spPr>
        <p:txBody>
          <a:bodyPr wrap="square" rtlCol="0">
            <a:spAutoFit/>
          </a:bodyPr>
          <a:lstStyle/>
          <a:p>
            <a:r>
              <a:rPr lang="en-US" b="1" dirty="0" smtClean="0"/>
              <a:t>Assay by </a:t>
            </a:r>
            <a:r>
              <a:rPr lang="en-US" b="1" dirty="0" err="1" smtClean="0"/>
              <a:t>seq</a:t>
            </a:r>
            <a:r>
              <a:rPr lang="en-US" b="1" dirty="0" smtClean="0"/>
              <a:t>/</a:t>
            </a:r>
            <a:r>
              <a:rPr lang="en-US" b="1" dirty="0" err="1" smtClean="0"/>
              <a:t>pcr</a:t>
            </a:r>
            <a:endParaRPr lang="en-US" b="1" dirty="0"/>
          </a:p>
        </p:txBody>
      </p:sp>
      <p:sp>
        <p:nvSpPr>
          <p:cNvPr id="2" name="Title 1"/>
          <p:cNvSpPr>
            <a:spLocks noGrp="1"/>
          </p:cNvSpPr>
          <p:nvPr>
            <p:ph type="title"/>
          </p:nvPr>
        </p:nvSpPr>
        <p:spPr>
          <a:xfrm>
            <a:off x="85059" y="0"/>
            <a:ext cx="2005087" cy="1325563"/>
          </a:xfrm>
        </p:spPr>
        <p:txBody>
          <a:bodyPr>
            <a:normAutofit/>
          </a:bodyPr>
          <a:lstStyle/>
          <a:p>
            <a:r>
              <a:rPr lang="en-US" sz="2800" dirty="0" err="1" smtClean="0"/>
              <a:t>Ribotaggin</a:t>
            </a:r>
            <a:r>
              <a:rPr lang="en-US" sz="2800" dirty="0" smtClean="0"/>
              <a:t>’</a:t>
            </a:r>
            <a:endParaRPr lang="en-US" sz="2800" dirty="0"/>
          </a:p>
        </p:txBody>
      </p:sp>
      <p:pic>
        <p:nvPicPr>
          <p:cNvPr id="2050" name="Picture 2" descr="RiboTag Carto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0147" y="160109"/>
            <a:ext cx="8637232" cy="64829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80900" y="4827152"/>
            <a:ext cx="4361419" cy="1949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1507" y="4321080"/>
            <a:ext cx="6004453" cy="2388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389744" y="6488668"/>
            <a:ext cx="1653401" cy="369332"/>
          </a:xfrm>
          <a:prstGeom prst="rect">
            <a:avLst/>
          </a:prstGeom>
        </p:spPr>
        <p:txBody>
          <a:bodyPr wrap="none">
            <a:spAutoFit/>
          </a:bodyPr>
          <a:lstStyle/>
          <a:p>
            <a:r>
              <a:rPr lang="en-US" dirty="0" err="1" smtClean="0"/>
              <a:t>Sanz</a:t>
            </a:r>
            <a:r>
              <a:rPr lang="en-US" dirty="0" smtClean="0"/>
              <a:t> et al. 2009</a:t>
            </a:r>
            <a:endParaRPr lang="en-US" dirty="0"/>
          </a:p>
        </p:txBody>
      </p:sp>
      <p:sp>
        <p:nvSpPr>
          <p:cNvPr id="6" name="TextBox 5"/>
          <p:cNvSpPr txBox="1"/>
          <p:nvPr/>
        </p:nvSpPr>
        <p:spPr>
          <a:xfrm>
            <a:off x="5975497" y="255182"/>
            <a:ext cx="2147777" cy="382772"/>
          </a:xfrm>
          <a:prstGeom prst="rect">
            <a:avLst/>
          </a:prstGeom>
          <a:noFill/>
        </p:spPr>
        <p:txBody>
          <a:bodyPr wrap="square" rtlCol="0">
            <a:spAutoFit/>
          </a:bodyPr>
          <a:lstStyle/>
          <a:p>
            <a:r>
              <a:rPr lang="en-US" dirty="0" smtClean="0"/>
              <a:t>Available via JAX</a:t>
            </a:r>
            <a:endParaRPr lang="en-US" dirty="0"/>
          </a:p>
        </p:txBody>
      </p:sp>
      <p:sp>
        <p:nvSpPr>
          <p:cNvPr id="5" name="Rectangle 4"/>
          <p:cNvSpPr/>
          <p:nvPr/>
        </p:nvSpPr>
        <p:spPr>
          <a:xfrm>
            <a:off x="5687738" y="133471"/>
            <a:ext cx="6042362" cy="4842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55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cell-type most influenced?</a:t>
            </a:r>
            <a:endParaRPr lang="en-US" dirty="0"/>
          </a:p>
        </p:txBody>
      </p:sp>
      <p:pic>
        <p:nvPicPr>
          <p:cNvPr id="4" name="Content Placeholder 3"/>
          <p:cNvPicPr>
            <a:picLocks noChangeAspect="1"/>
          </p:cNvPicPr>
          <p:nvPr/>
        </p:nvPicPr>
        <p:blipFill rotWithShape="1">
          <a:blip r:embed="rId3"/>
          <a:srcRect t="20478" r="55226" b="70775"/>
          <a:stretch/>
        </p:blipFill>
        <p:spPr>
          <a:xfrm>
            <a:off x="2203662" y="2550868"/>
            <a:ext cx="7784676" cy="2194561"/>
          </a:xfrm>
          <a:prstGeom prst="rect">
            <a:avLst/>
          </a:prstGeom>
        </p:spPr>
      </p:pic>
    </p:spTree>
    <p:extLst>
      <p:ext uri="{BB962C8B-B14F-4D97-AF65-F5344CB8AC3E}">
        <p14:creationId xmlns:p14="http://schemas.microsoft.com/office/powerpoint/2010/main" val="3699376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388"/>
            <a:ext cx="2683213" cy="1325563"/>
          </a:xfrm>
        </p:spPr>
        <p:txBody>
          <a:bodyPr>
            <a:normAutofit fontScale="90000"/>
          </a:bodyPr>
          <a:lstStyle/>
          <a:p>
            <a:r>
              <a:rPr lang="en-US" sz="2000" dirty="0" smtClean="0"/>
              <a:t>Fig 1: VIP </a:t>
            </a:r>
            <a:r>
              <a:rPr lang="en-US" sz="2000" dirty="0"/>
              <a:t>neurons mount a unique transcriptional response to sensory experience</a:t>
            </a:r>
          </a:p>
        </p:txBody>
      </p:sp>
      <p:pic>
        <p:nvPicPr>
          <p:cNvPr id="4" name="Content Placeholder 3"/>
          <p:cNvPicPr>
            <a:picLocks noGrp="1" noChangeAspect="1"/>
          </p:cNvPicPr>
          <p:nvPr>
            <p:ph idx="1"/>
          </p:nvPr>
        </p:nvPicPr>
        <p:blipFill rotWithShape="1">
          <a:blip r:embed="rId3"/>
          <a:srcRect l="44687" b="54326"/>
          <a:stretch/>
        </p:blipFill>
        <p:spPr>
          <a:xfrm>
            <a:off x="125076" y="1359951"/>
            <a:ext cx="4011905" cy="4780040"/>
          </a:xfrm>
          <a:prstGeom prst="rect">
            <a:avLst/>
          </a:prstGeom>
        </p:spPr>
      </p:pic>
      <p:sp>
        <p:nvSpPr>
          <p:cNvPr id="10" name="TextBox 9"/>
          <p:cNvSpPr txBox="1"/>
          <p:nvPr/>
        </p:nvSpPr>
        <p:spPr>
          <a:xfrm>
            <a:off x="1188189" y="6114398"/>
            <a:ext cx="2412460" cy="369332"/>
          </a:xfrm>
          <a:prstGeom prst="rect">
            <a:avLst/>
          </a:prstGeom>
          <a:noFill/>
        </p:spPr>
        <p:txBody>
          <a:bodyPr wrap="square" rtlCol="0">
            <a:spAutoFit/>
          </a:bodyPr>
          <a:lstStyle/>
          <a:p>
            <a:r>
              <a:rPr lang="en-US" dirty="0" smtClean="0"/>
              <a:t>As expected</a:t>
            </a:r>
            <a:endParaRPr lang="en-US" dirty="0"/>
          </a:p>
        </p:txBody>
      </p:sp>
      <p:grpSp>
        <p:nvGrpSpPr>
          <p:cNvPr id="6" name="Group 5"/>
          <p:cNvGrpSpPr/>
          <p:nvPr/>
        </p:nvGrpSpPr>
        <p:grpSpPr>
          <a:xfrm>
            <a:off x="4262058" y="168574"/>
            <a:ext cx="3180734" cy="6331797"/>
            <a:chOff x="4991408" y="803202"/>
            <a:chExt cx="3180734" cy="6331797"/>
          </a:xfrm>
        </p:grpSpPr>
        <p:pic>
          <p:nvPicPr>
            <p:cNvPr id="5" name="Content Placeholder 3"/>
            <p:cNvPicPr>
              <a:picLocks noChangeAspect="1"/>
            </p:cNvPicPr>
            <p:nvPr/>
          </p:nvPicPr>
          <p:blipFill rotWithShape="1">
            <a:blip r:embed="rId3"/>
            <a:srcRect t="45461" r="67566"/>
            <a:stretch/>
          </p:blipFill>
          <p:spPr>
            <a:xfrm>
              <a:off x="5190020" y="803202"/>
              <a:ext cx="2188975" cy="5311196"/>
            </a:xfrm>
            <a:prstGeom prst="rect">
              <a:avLst/>
            </a:prstGeom>
          </p:spPr>
        </p:pic>
        <p:sp>
          <p:nvSpPr>
            <p:cNvPr id="8" name="TextBox 7"/>
            <p:cNvSpPr txBox="1"/>
            <p:nvPr/>
          </p:nvSpPr>
          <p:spPr>
            <a:xfrm>
              <a:off x="4991408" y="6211669"/>
              <a:ext cx="3180734" cy="923330"/>
            </a:xfrm>
            <a:prstGeom prst="rect">
              <a:avLst/>
            </a:prstGeom>
            <a:noFill/>
          </p:spPr>
          <p:txBody>
            <a:bodyPr wrap="square" rtlCol="0">
              <a:spAutoFit/>
            </a:bodyPr>
            <a:lstStyle/>
            <a:p>
              <a:r>
                <a:rPr lang="en-US" dirty="0" smtClean="0"/>
                <a:t>VIP is most diff, but how are reads normalized to compare b/w animals?</a:t>
              </a:r>
              <a:endParaRPr lang="en-US" dirty="0"/>
            </a:p>
          </p:txBody>
        </p:sp>
      </p:grpSp>
      <p:grpSp>
        <p:nvGrpSpPr>
          <p:cNvPr id="7" name="Group 6"/>
          <p:cNvGrpSpPr/>
          <p:nvPr/>
        </p:nvGrpSpPr>
        <p:grpSpPr>
          <a:xfrm>
            <a:off x="7155994" y="123928"/>
            <a:ext cx="4926278" cy="6367737"/>
            <a:chOff x="7192570" y="343384"/>
            <a:chExt cx="4926278" cy="6367737"/>
          </a:xfrm>
        </p:grpSpPr>
        <p:grpSp>
          <p:nvGrpSpPr>
            <p:cNvPr id="17" name="Group 16"/>
            <p:cNvGrpSpPr/>
            <p:nvPr/>
          </p:nvGrpSpPr>
          <p:grpSpPr>
            <a:xfrm>
              <a:off x="7192570" y="343384"/>
              <a:ext cx="4926278" cy="6367737"/>
              <a:chOff x="7164819" y="336599"/>
              <a:chExt cx="4926278" cy="6367737"/>
            </a:xfrm>
          </p:grpSpPr>
          <p:grpSp>
            <p:nvGrpSpPr>
              <p:cNvPr id="22" name="Group 21"/>
              <p:cNvGrpSpPr/>
              <p:nvPr/>
            </p:nvGrpSpPr>
            <p:grpSpPr>
              <a:xfrm>
                <a:off x="7164819" y="730050"/>
                <a:ext cx="4926278" cy="5974286"/>
                <a:chOff x="7242639" y="730050"/>
                <a:chExt cx="4926278" cy="5974286"/>
              </a:xfrm>
            </p:grpSpPr>
            <p:sp>
              <p:nvSpPr>
                <p:cNvPr id="24" name="TextBox 23"/>
                <p:cNvSpPr txBox="1"/>
                <p:nvPr/>
              </p:nvSpPr>
              <p:spPr>
                <a:xfrm>
                  <a:off x="8010913" y="6335004"/>
                  <a:ext cx="4158004" cy="369332"/>
                </a:xfrm>
                <a:prstGeom prst="rect">
                  <a:avLst/>
                </a:prstGeom>
                <a:noFill/>
              </p:spPr>
              <p:txBody>
                <a:bodyPr wrap="square" rtlCol="0">
                  <a:spAutoFit/>
                </a:bodyPr>
                <a:lstStyle/>
                <a:p>
                  <a:r>
                    <a:rPr lang="en-US" dirty="0" smtClean="0"/>
                    <a:t>Choice of null </a:t>
                  </a:r>
                  <a:r>
                    <a:rPr lang="en-US" dirty="0" err="1" smtClean="0"/>
                    <a:t>dist</a:t>
                  </a:r>
                  <a:r>
                    <a:rPr lang="en-US" dirty="0" smtClean="0"/>
                    <a:t> seems odd to me…</a:t>
                  </a:r>
                  <a:endParaRPr lang="en-US" dirty="0"/>
                </a:p>
              </p:txBody>
            </p:sp>
            <p:pic>
              <p:nvPicPr>
                <p:cNvPr id="25" name="Content Placeholder 3"/>
                <p:cNvPicPr>
                  <a:picLocks noChangeAspect="1"/>
                </p:cNvPicPr>
                <p:nvPr/>
              </p:nvPicPr>
              <p:blipFill rotWithShape="1">
                <a:blip r:embed="rId3"/>
                <a:srcRect l="32968" t="45461"/>
                <a:stretch/>
              </p:blipFill>
              <p:spPr>
                <a:xfrm>
                  <a:off x="7242639" y="730050"/>
                  <a:ext cx="4774265" cy="5604954"/>
                </a:xfrm>
                <a:prstGeom prst="rect">
                  <a:avLst/>
                </a:prstGeom>
              </p:spPr>
            </p:pic>
          </p:grpSp>
          <p:sp>
            <p:nvSpPr>
              <p:cNvPr id="21" name="Rectangle 20"/>
              <p:cNvSpPr/>
              <p:nvPr/>
            </p:nvSpPr>
            <p:spPr>
              <a:xfrm>
                <a:off x="9368870" y="336599"/>
                <a:ext cx="838691" cy="369332"/>
              </a:xfrm>
              <a:prstGeom prst="rect">
                <a:avLst/>
              </a:prstGeom>
            </p:spPr>
            <p:txBody>
              <a:bodyPr wrap="none">
                <a:spAutoFit/>
              </a:bodyPr>
              <a:lstStyle/>
              <a:p>
                <a:r>
                  <a:rPr lang="en-US" i="1" dirty="0" err="1">
                    <a:solidFill>
                      <a:srgbClr val="252525"/>
                    </a:solidFill>
                    <a:latin typeface="Arial" panose="020B0604020202020204" pitchFamily="34" charset="0"/>
                  </a:rPr>
                  <a:t>a</a:t>
                </a:r>
                <a:r>
                  <a:rPr lang="en-US" i="1" baseline="-25000" dirty="0" err="1">
                    <a:solidFill>
                      <a:srgbClr val="252525"/>
                    </a:solidFill>
                    <a:latin typeface="Arial" panose="020B0604020202020204" pitchFamily="34" charset="0"/>
                  </a:rPr>
                  <a:t>ij</a:t>
                </a:r>
                <a:r>
                  <a:rPr lang="en-US" dirty="0">
                    <a:solidFill>
                      <a:srgbClr val="252525"/>
                    </a:solidFill>
                    <a:latin typeface="Arial" panose="020B0604020202020204" pitchFamily="34" charset="0"/>
                  </a:rPr>
                  <a:t> = </a:t>
                </a:r>
                <a:r>
                  <a:rPr lang="en-US" dirty="0" err="1">
                    <a:solidFill>
                      <a:srgbClr val="252525"/>
                    </a:solidFill>
                    <a:latin typeface="Arial" panose="020B0604020202020204" pitchFamily="34" charset="0"/>
                  </a:rPr>
                  <a:t>a</a:t>
                </a:r>
                <a:r>
                  <a:rPr lang="en-US" i="1" baseline="-25000" dirty="0" err="1">
                    <a:solidFill>
                      <a:srgbClr val="252525"/>
                    </a:solidFill>
                    <a:latin typeface="Arial" panose="020B0604020202020204" pitchFamily="34" charset="0"/>
                  </a:rPr>
                  <a:t>ji</a:t>
                </a:r>
                <a:endParaRPr lang="en-US" dirty="0"/>
              </a:p>
            </p:txBody>
          </p:sp>
        </p:grpSp>
        <p:sp>
          <p:nvSpPr>
            <p:cNvPr id="18" name="Right Triangle 17"/>
            <p:cNvSpPr/>
            <p:nvPr/>
          </p:nvSpPr>
          <p:spPr>
            <a:xfrm rot="10800000">
              <a:off x="7757666" y="1550557"/>
              <a:ext cx="1758941" cy="175894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0800000">
              <a:off x="10180605" y="1562747"/>
              <a:ext cx="1761845" cy="17345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01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Linkage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Algorithm for computing distance (</a:t>
                </a:r>
                <a:r>
                  <a:rPr lang="en-US" dirty="0" err="1" smtClean="0"/>
                  <a:t>dst</a:t>
                </a:r>
                <a:r>
                  <a:rPr lang="en-US" dirty="0" smtClean="0"/>
                  <a:t>) between clusters.</a:t>
                </a:r>
              </a:p>
              <a:p>
                <a:pPr marL="0" lvl="0" indent="0" eaLnBrk="0" fontAlgn="base" hangingPunct="0">
                  <a:lnSpc>
                    <a:spcPct val="100000"/>
                  </a:lnSpc>
                  <a:spcBef>
                    <a:spcPct val="0"/>
                  </a:spcBef>
                  <a:spcAft>
                    <a:spcPct val="0"/>
                  </a:spcAft>
                  <a:buNone/>
                </a:pPr>
                <a:r>
                  <a:rPr lang="en-US" dirty="0" smtClean="0"/>
                  <a:t>“</a:t>
                </a:r>
                <a:r>
                  <a:rPr lang="en-US" dirty="0" err="1" smtClean="0"/>
                  <a:t>Cityblock</a:t>
                </a:r>
                <a:r>
                  <a:rPr lang="en-US" dirty="0" smtClean="0"/>
                  <a:t>”</a:t>
                </a:r>
                <a:r>
                  <a:rPr lang="en-US" altLang="en-US" dirty="0" smtClean="0">
                    <a:solidFill>
                      <a:srgbClr val="404040"/>
                    </a:solidFill>
                    <a:cs typeface="Arial" panose="020B0604020202020204" pitchFamily="34" charset="0"/>
                  </a:rPr>
                  <a:t>:</a:t>
                </a:r>
                <a:endParaRPr lang="en-US" altLang="en-US" dirty="0">
                  <a:cs typeface="Arial" panose="020B0604020202020204" pitchFamily="34" charset="0"/>
                </a:endParaRP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en-US" b="0" i="1" smtClean="0">
                          <a:solidFill>
                            <a:srgbClr val="404040"/>
                          </a:solidFill>
                          <a:latin typeface="Cambria Math" panose="02040503050406030204" pitchFamily="18" charset="0"/>
                          <a:ea typeface="Cambria Math" panose="02040503050406030204" pitchFamily="18" charset="0"/>
                          <a:cs typeface="Arial" panose="020B0604020202020204" pitchFamily="34" charset="0"/>
                        </a:rPr>
                        <m:t>𝑑𝑠𝑡</m:t>
                      </m:r>
                      <m:r>
                        <a:rPr lang="en-US" altLang="en-US" i="1" smtClean="0">
                          <a:solidFill>
                            <a:srgbClr val="404040"/>
                          </a:solidFill>
                          <a:latin typeface="Cambria Math" panose="02040503050406030204" pitchFamily="18" charset="0"/>
                          <a:ea typeface="Cambria Math" panose="02040503050406030204" pitchFamily="18" charset="0"/>
                          <a:cs typeface="Arial" panose="020B0604020202020204" pitchFamily="34" charset="0"/>
                        </a:rPr>
                        <m:t>=</m:t>
                      </m:r>
                      <m:rad>
                        <m:radPr>
                          <m:ctrlPr>
                            <a:rPr lang="en-US" altLang="en-US" i="1" smtClean="0">
                              <a:solidFill>
                                <a:srgbClr val="404040"/>
                              </a:solidFill>
                              <a:latin typeface="Cambria Math" panose="02040503050406030204" pitchFamily="18" charset="0"/>
                              <a:ea typeface="Cambria Math" panose="02040503050406030204" pitchFamily="18" charset="0"/>
                              <a:cs typeface="Arial" panose="020B0604020202020204" pitchFamily="34" charset="0"/>
                            </a:rPr>
                          </m:ctrlPr>
                        </m:radPr>
                        <m:deg>
                          <m:r>
                            <m:rPr>
                              <m:brk m:alnAt="7"/>
                            </m:rPr>
                            <a:rPr lang="en-US" altLang="en-US" b="0" i="1" smtClean="0">
                              <a:solidFill>
                                <a:srgbClr val="404040"/>
                              </a:solidFill>
                              <a:latin typeface="Cambria Math" panose="02040503050406030204" pitchFamily="18" charset="0"/>
                              <a:ea typeface="Cambria Math" panose="02040503050406030204" pitchFamily="18" charset="0"/>
                              <a:cs typeface="Arial" panose="020B0604020202020204" pitchFamily="34" charset="0"/>
                            </a:rPr>
                            <m:t>𝑝</m:t>
                          </m:r>
                        </m:deg>
                        <m:e>
                          <m:nary>
                            <m:naryPr>
                              <m:chr m:val="∑"/>
                              <m:ctrlP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𝑗</m:t>
                              </m:r>
                              <m: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=1</m:t>
                              </m:r>
                            </m:sub>
                            <m:sup>
                              <m: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𝑛</m:t>
                              </m:r>
                            </m:sup>
                            <m:e>
                              <m:d>
                                <m:dPr>
                                  <m:begChr m:val="|"/>
                                  <m:endChr m:val="|"/>
                                  <m:ctrlP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𝑥</m:t>
                                  </m:r>
                                  <m:r>
                                    <a:rPr lang="en-US" altLang="en-US" i="1" baseline="-25000">
                                      <a:solidFill>
                                        <a:srgbClr val="404040"/>
                                      </a:solidFill>
                                      <a:latin typeface="Cambria Math" panose="02040503050406030204" pitchFamily="18" charset="0"/>
                                      <a:ea typeface="Cambria Math" panose="02040503050406030204" pitchFamily="18" charset="0"/>
                                      <a:cs typeface="Arial" panose="020B0604020202020204" pitchFamily="34" charset="0"/>
                                    </a:rPr>
                                    <m:t>𝑠𝑗</m:t>
                                  </m:r>
                                  <m: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m:t>
                                  </m:r>
                                  <m:r>
                                    <a:rPr lang="en-US" altLang="en-US" i="1">
                                      <a:solidFill>
                                        <a:srgbClr val="404040"/>
                                      </a:solidFill>
                                      <a:latin typeface="Cambria Math" panose="02040503050406030204" pitchFamily="18" charset="0"/>
                                      <a:ea typeface="Cambria Math" panose="02040503050406030204" pitchFamily="18" charset="0"/>
                                      <a:cs typeface="Arial" panose="020B0604020202020204" pitchFamily="34" charset="0"/>
                                    </a:rPr>
                                    <m:t>𝑥𝑡𝑗</m:t>
                                  </m:r>
                                </m:e>
                              </m:d>
                              <m:r>
                                <a:rPr lang="en-US" altLang="en-US" i="1" baseline="30000">
                                  <a:solidFill>
                                    <a:srgbClr val="404040"/>
                                  </a:solidFill>
                                  <a:latin typeface="Cambria Math" panose="02040503050406030204" pitchFamily="18" charset="0"/>
                                  <a:ea typeface="Cambria Math" panose="02040503050406030204" pitchFamily="18" charset="0"/>
                                  <a:cs typeface="Arial" panose="020B0604020202020204" pitchFamily="34" charset="0"/>
                                </a:rPr>
                                <m:t>𝑝</m:t>
                              </m:r>
                            </m:e>
                          </m:nary>
                        </m:e>
                      </m:rad>
                    </m:oMath>
                  </m:oMathPara>
                </a14:m>
                <a:endParaRPr lang="en-US" altLang="en-US" dirty="0">
                  <a:cs typeface="Arial" panose="020B0604020202020204" pitchFamily="34" charset="0"/>
                </a:endParaRPr>
              </a:p>
              <a:p>
                <a:pPr marL="0" indent="0" eaLnBrk="0" fontAlgn="base" hangingPunct="0">
                  <a:lnSpc>
                    <a:spcPct val="100000"/>
                  </a:lnSpc>
                  <a:spcBef>
                    <a:spcPct val="0"/>
                  </a:spcBef>
                  <a:spcAft>
                    <a:spcPct val="0"/>
                  </a:spcAft>
                  <a:buNone/>
                </a:pPr>
                <a:endParaRPr lang="en-US" altLang="en-US" dirty="0" smtClean="0">
                  <a:solidFill>
                    <a:srgbClr val="404040"/>
                  </a:solidFill>
                  <a:cs typeface="Arial" panose="020B0604020202020204" pitchFamily="34" charset="0"/>
                </a:endParaRPr>
              </a:p>
              <a:p>
                <a:pPr eaLnBrk="0" fontAlgn="base" hangingPunct="0">
                  <a:lnSpc>
                    <a:spcPct val="100000"/>
                  </a:lnSpc>
                  <a:spcBef>
                    <a:spcPct val="0"/>
                  </a:spcBef>
                  <a:spcAft>
                    <a:spcPct val="0"/>
                  </a:spcAft>
                </a:pPr>
                <a:r>
                  <a:rPr lang="en-US" altLang="en-US" dirty="0" smtClean="0">
                    <a:solidFill>
                      <a:srgbClr val="404040"/>
                    </a:solidFill>
                    <a:cs typeface="Arial" panose="020B0604020202020204" pitchFamily="34" charset="0"/>
                  </a:rPr>
                  <a:t>Positivity, </a:t>
                </a:r>
                <a14:m>
                  <m:oMath xmlns:m="http://schemas.openxmlformats.org/officeDocument/2006/math">
                    <m:r>
                      <m:rPr>
                        <m:sty m:val="p"/>
                      </m:rPr>
                      <a:rPr lang="en-US" altLang="en-US" b="0" i="0" smtClean="0">
                        <a:solidFill>
                          <a:srgbClr val="404040"/>
                        </a:solidFill>
                        <a:latin typeface="Cambria Math" panose="02040503050406030204" pitchFamily="18" charset="0"/>
                        <a:cs typeface="Arial" panose="020B0604020202020204" pitchFamily="34" charset="0"/>
                      </a:rPr>
                      <m:t>ds</m:t>
                    </m:r>
                    <m:r>
                      <a:rPr lang="en-US" altLang="en-US" b="0" i="1" smtClean="0">
                        <a:solidFill>
                          <a:srgbClr val="404040"/>
                        </a:solidFill>
                        <a:latin typeface="Cambria Math" panose="02040503050406030204" pitchFamily="18" charset="0"/>
                        <a:cs typeface="Arial" panose="020B0604020202020204" pitchFamily="34" charset="0"/>
                      </a:rPr>
                      <m:t>𝑡</m:t>
                    </m:r>
                    <m:r>
                      <a:rPr lang="en-US" altLang="en-US" b="0" i="1" baseline="-25000" smtClean="0">
                        <a:solidFill>
                          <a:srgbClr val="404040"/>
                        </a:solidFill>
                        <a:latin typeface="Cambria Math" panose="02040503050406030204" pitchFamily="18" charset="0"/>
                        <a:cs typeface="Arial" panose="020B0604020202020204" pitchFamily="34" charset="0"/>
                      </a:rPr>
                      <m:t>𝑖𝑗</m:t>
                    </m:r>
                    <m:r>
                      <a:rPr lang="en-US" altLang="en-US" b="0" i="1" smtClean="0">
                        <a:solidFill>
                          <a:srgbClr val="404040"/>
                        </a:solidFill>
                        <a:latin typeface="Cambria Math" panose="02040503050406030204" pitchFamily="18" charset="0"/>
                        <a:cs typeface="Arial" panose="020B0604020202020204" pitchFamily="34" charset="0"/>
                      </a:rPr>
                      <m:t>&gt;0</m:t>
                    </m:r>
                  </m:oMath>
                </a14:m>
                <a:endParaRPr lang="en-US" altLang="en-US" dirty="0" smtClean="0">
                  <a:solidFill>
                    <a:srgbClr val="404040"/>
                  </a:solidFill>
                  <a:cs typeface="Arial" panose="020B0604020202020204" pitchFamily="34" charset="0"/>
                </a:endParaRPr>
              </a:p>
              <a:p>
                <a:pPr eaLnBrk="0" fontAlgn="base" hangingPunct="0">
                  <a:lnSpc>
                    <a:spcPct val="100000"/>
                  </a:lnSpc>
                  <a:spcBef>
                    <a:spcPct val="0"/>
                  </a:spcBef>
                  <a:spcAft>
                    <a:spcPct val="0"/>
                  </a:spcAft>
                </a:pPr>
                <a:r>
                  <a:rPr lang="en-US" altLang="en-US" dirty="0" smtClean="0">
                    <a:cs typeface="Arial" panose="020B0604020202020204" pitchFamily="34" charset="0"/>
                  </a:rPr>
                  <a:t>Symmetry, </a:t>
                </a:r>
                <a14:m>
                  <m:oMath xmlns:m="http://schemas.openxmlformats.org/officeDocument/2006/math">
                    <m:r>
                      <m:rPr>
                        <m:sty m:val="p"/>
                      </m:rPr>
                      <a:rPr lang="en-US" altLang="en-US">
                        <a:solidFill>
                          <a:srgbClr val="404040"/>
                        </a:solidFill>
                        <a:latin typeface="Cambria Math" panose="02040503050406030204" pitchFamily="18" charset="0"/>
                        <a:cs typeface="Arial" panose="020B0604020202020204" pitchFamily="34" charset="0"/>
                      </a:rPr>
                      <m:t>ds</m:t>
                    </m:r>
                    <m:r>
                      <a:rPr lang="en-US" altLang="en-US" i="1">
                        <a:solidFill>
                          <a:srgbClr val="404040"/>
                        </a:solidFill>
                        <a:latin typeface="Cambria Math" panose="02040503050406030204" pitchFamily="18" charset="0"/>
                        <a:cs typeface="Arial" panose="020B0604020202020204" pitchFamily="34" charset="0"/>
                      </a:rPr>
                      <m:t>𝑡</m:t>
                    </m:r>
                    <m:r>
                      <a:rPr lang="en-US" altLang="en-US" i="1" baseline="-25000">
                        <a:solidFill>
                          <a:srgbClr val="404040"/>
                        </a:solidFill>
                        <a:latin typeface="Cambria Math" panose="02040503050406030204" pitchFamily="18" charset="0"/>
                        <a:cs typeface="Arial" panose="020B0604020202020204" pitchFamily="34" charset="0"/>
                      </a:rPr>
                      <m:t>𝑖</m:t>
                    </m:r>
                    <m:r>
                      <a:rPr lang="en-US" altLang="en-US" b="0" i="1" baseline="-25000" smtClean="0">
                        <a:solidFill>
                          <a:srgbClr val="404040"/>
                        </a:solidFill>
                        <a:latin typeface="Cambria Math" panose="02040503050406030204" pitchFamily="18" charset="0"/>
                        <a:cs typeface="Arial" panose="020B0604020202020204" pitchFamily="34" charset="0"/>
                      </a:rPr>
                      <m:t>𝑗</m:t>
                    </m:r>
                    <m:r>
                      <a:rPr lang="en-US" altLang="en-US" b="0" i="1" smtClean="0">
                        <a:solidFill>
                          <a:srgbClr val="404040"/>
                        </a:solidFill>
                        <a:latin typeface="Cambria Math" panose="02040503050406030204" pitchFamily="18" charset="0"/>
                        <a:cs typeface="Arial" panose="020B0604020202020204" pitchFamily="34" charset="0"/>
                      </a:rPr>
                      <m:t>=</m:t>
                    </m:r>
                    <m:r>
                      <m:rPr>
                        <m:sty m:val="p"/>
                      </m:rPr>
                      <a:rPr lang="en-US" altLang="en-US">
                        <a:solidFill>
                          <a:srgbClr val="404040"/>
                        </a:solidFill>
                        <a:latin typeface="Cambria Math" panose="02040503050406030204" pitchFamily="18" charset="0"/>
                        <a:cs typeface="Arial" panose="020B0604020202020204" pitchFamily="34" charset="0"/>
                      </a:rPr>
                      <m:t>ds</m:t>
                    </m:r>
                    <m:r>
                      <a:rPr lang="en-US" altLang="en-US" i="1">
                        <a:solidFill>
                          <a:srgbClr val="404040"/>
                        </a:solidFill>
                        <a:latin typeface="Cambria Math" panose="02040503050406030204" pitchFamily="18" charset="0"/>
                        <a:cs typeface="Arial" panose="020B0604020202020204" pitchFamily="34" charset="0"/>
                      </a:rPr>
                      <m:t>𝑡</m:t>
                    </m:r>
                    <m:r>
                      <a:rPr lang="en-US" altLang="en-US" i="1" baseline="-25000">
                        <a:solidFill>
                          <a:srgbClr val="404040"/>
                        </a:solidFill>
                        <a:latin typeface="Cambria Math" panose="02040503050406030204" pitchFamily="18" charset="0"/>
                        <a:cs typeface="Arial" panose="020B0604020202020204" pitchFamily="34" charset="0"/>
                      </a:rPr>
                      <m:t>𝑗</m:t>
                    </m:r>
                    <m:r>
                      <a:rPr lang="en-US" altLang="en-US" b="0" i="1" baseline="-25000" smtClean="0">
                        <a:solidFill>
                          <a:srgbClr val="404040"/>
                        </a:solidFill>
                        <a:latin typeface="Cambria Math" panose="02040503050406030204" pitchFamily="18" charset="0"/>
                        <a:cs typeface="Arial" panose="020B0604020202020204" pitchFamily="34" charset="0"/>
                      </a:rPr>
                      <m:t>𝑖</m:t>
                    </m:r>
                  </m:oMath>
                </a14:m>
                <a:endParaRPr lang="en-US" altLang="en-US" dirty="0">
                  <a:solidFill>
                    <a:srgbClr val="404040"/>
                  </a:solidFill>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381"/>
                </a:stretch>
              </a:blipFill>
            </p:spPr>
            <p:txBody>
              <a:bodyPr/>
              <a:lstStyle/>
              <a:p>
                <a:r>
                  <a:rPr lang="en-US">
                    <a:noFill/>
                  </a:rPr>
                  <a:t> </a:t>
                </a:r>
              </a:p>
            </p:txBody>
          </p:sp>
        </mc:Fallback>
      </mc:AlternateContent>
      <p:pic>
        <p:nvPicPr>
          <p:cNvPr id="10" name="Picture 9"/>
          <p:cNvPicPr>
            <a:picLocks noChangeAspect="1"/>
          </p:cNvPicPr>
          <p:nvPr/>
        </p:nvPicPr>
        <p:blipFill rotWithShape="1">
          <a:blip r:embed="rId4"/>
          <a:srcRect t="13184"/>
          <a:stretch/>
        </p:blipFill>
        <p:spPr>
          <a:xfrm>
            <a:off x="6950788" y="4691744"/>
            <a:ext cx="5030661" cy="2069484"/>
          </a:xfrm>
          <a:prstGeom prst="rect">
            <a:avLst/>
          </a:prstGeom>
        </p:spPr>
      </p:pic>
    </p:spTree>
    <p:extLst>
      <p:ext uri="{BB962C8B-B14F-4D97-AF65-F5344CB8AC3E}">
        <p14:creationId xmlns:p14="http://schemas.microsoft.com/office/powerpoint/2010/main" val="3910600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7641"/>
          </a:xfrm>
        </p:spPr>
        <p:txBody>
          <a:bodyPr>
            <a:normAutofit fontScale="90000"/>
          </a:bodyPr>
          <a:lstStyle/>
          <a:p>
            <a:r>
              <a:rPr lang="en-US" dirty="0" smtClean="0">
                <a:latin typeface="Arial" panose="020B0604020202020204" pitchFamily="34" charset="0"/>
                <a:cs typeface="Arial" panose="020B0604020202020204" pitchFamily="34" charset="0"/>
              </a:rPr>
              <a:t>Same input sample: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choice of distance metric influences cluster…</a:t>
            </a:r>
            <a:endParaRPr lang="en-US" dirty="0">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a:blip r:embed="rId3"/>
          <a:stretch>
            <a:fillRect/>
          </a:stretch>
        </p:blipFill>
        <p:spPr>
          <a:xfrm>
            <a:off x="676888" y="1906284"/>
            <a:ext cx="5402251" cy="3327500"/>
          </a:xfrm>
          <a:prstGeom prst="rect">
            <a:avLst/>
          </a:prstGeom>
        </p:spPr>
      </p:pic>
      <p:pic>
        <p:nvPicPr>
          <p:cNvPr id="7" name="Content Placeholder 3"/>
          <p:cNvPicPr>
            <a:picLocks noChangeAspect="1"/>
          </p:cNvPicPr>
          <p:nvPr/>
        </p:nvPicPr>
        <p:blipFill>
          <a:blip r:embed="rId4"/>
          <a:stretch>
            <a:fillRect/>
          </a:stretch>
        </p:blipFill>
        <p:spPr>
          <a:xfrm>
            <a:off x="6159336" y="1906284"/>
            <a:ext cx="5402251" cy="3327500"/>
          </a:xfrm>
          <a:prstGeom prst="rect">
            <a:avLst/>
          </a:prstGeom>
        </p:spPr>
      </p:pic>
    </p:spTree>
    <p:extLst>
      <p:ext uri="{BB962C8B-B14F-4D97-AF65-F5344CB8AC3E}">
        <p14:creationId xmlns:p14="http://schemas.microsoft.com/office/powerpoint/2010/main" val="799259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1865</Words>
  <Application>Microsoft Office PowerPoint</Application>
  <PresentationFormat>Widescreen</PresentationFormat>
  <Paragraphs>147</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vt:lpstr>
      <vt:lpstr>Calibri</vt:lpstr>
      <vt:lpstr>Cambria Math</vt:lpstr>
      <vt:lpstr>Verdana</vt:lpstr>
      <vt:lpstr>Wingdings</vt:lpstr>
      <vt:lpstr>Office Theme</vt:lpstr>
      <vt:lpstr>PowerPoint Presentation</vt:lpstr>
      <vt:lpstr>Outline</vt:lpstr>
      <vt:lpstr>Is there another property that defines them?</vt:lpstr>
      <vt:lpstr>Approach</vt:lpstr>
      <vt:lpstr>Ribotaggin’</vt:lpstr>
      <vt:lpstr>What cell-type most influenced?</vt:lpstr>
      <vt:lpstr>Fig 1: VIP neurons mount a unique transcriptional response to sensory experience</vt:lpstr>
      <vt:lpstr>Linkage</vt:lpstr>
      <vt:lpstr>Same input sample:  choice of distance metric influences cluster…</vt:lpstr>
      <vt:lpstr>What type of visual-responsive genes are induced?</vt:lpstr>
      <vt:lpstr>Fig 2: IGF1 is an experience-induced cell-type-specific secreted factor in VIP neurons</vt:lpstr>
      <vt:lpstr>What does IGF1 do in the cortex?</vt:lpstr>
      <vt:lpstr>Fig 3: IGF1 promotes inhibitory inputs to VIP neurons in a cell-autonomous manner</vt:lpstr>
      <vt:lpstr>shRNAi</vt:lpstr>
      <vt:lpstr>Fig 3: IGF1 promotes inhibitory inputs to VIP neurons in a cell-autonomous manner</vt:lpstr>
      <vt:lpstr>Fig 3: IGF1 promotes inhibitory inputs to VIP neurons in a cell-autonomous manner</vt:lpstr>
      <vt:lpstr>What about function?</vt:lpstr>
      <vt:lpstr>Visual Evoked Potentials (VEP)</vt:lpstr>
      <vt:lpstr>We learned about flies, what about mammals?</vt:lpstr>
      <vt:lpstr>Fig 4: VIP-neuron-derived IGF1 regulates VIP neuron function and regulates visual acuity in an experience-dependent manner</vt:lpstr>
      <vt:lpstr>Fig 4: VIP-neuron-derived IGF1 regulates VIP neuron function and regulates visual acuity in an experience-dependent manner</vt:lpstr>
      <vt:lpstr>Extended Data Figure 6: Igf1 knockdown in VIP neurons affects inhibitory inputs onto VIP neurons but not onto neighboring neurons. </vt:lpstr>
      <vt:lpstr>Extended Data Figure 7: Effects of IGF1 overexpression in excitatory and SST-positive neurons. </vt:lpstr>
      <vt:lpstr>Extended Data Figure 8 VIP neuron-derived IGF1 does not disrupt ocular dominance plasticity. </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Korey Kam</dc:creator>
  <cp:lastModifiedBy>Korey Kam</cp:lastModifiedBy>
  <cp:revision>219</cp:revision>
  <dcterms:created xsi:type="dcterms:W3CDTF">2016-04-11T02:00:17Z</dcterms:created>
  <dcterms:modified xsi:type="dcterms:W3CDTF">2016-04-29T21:07:52Z</dcterms:modified>
</cp:coreProperties>
</file>